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1" r:id="rId5"/>
    <p:sldMasterId id="2147483681" r:id="rId6"/>
    <p:sldMasterId id="2147483750" r:id="rId7"/>
    <p:sldMasterId id="2147483752" r:id="rId8"/>
    <p:sldMasterId id="2147483770" r:id="rId9"/>
    <p:sldMasterId id="2147483789" r:id="rId10"/>
    <p:sldMasterId id="2147483808" r:id="rId11"/>
  </p:sldMasterIdLst>
  <p:notesMasterIdLst>
    <p:notesMasterId r:id="rId18"/>
  </p:notesMasterIdLst>
  <p:handoutMasterIdLst>
    <p:handoutMasterId r:id="rId19"/>
  </p:handoutMasterIdLst>
  <p:sldIdLst>
    <p:sldId id="263" r:id="rId12"/>
    <p:sldId id="2141411868" r:id="rId13"/>
    <p:sldId id="257" r:id="rId14"/>
    <p:sldId id="261" r:id="rId15"/>
    <p:sldId id="258" r:id="rId16"/>
    <p:sldId id="264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Founders Grotesk X-Cond Bold" panose="020B0604020202020204" charset="0"/>
      <p:bold r:id="rId26"/>
    </p:embeddedFont>
    <p:embeddedFont>
      <p:font typeface="Maison Neue" panose="02000000000000000000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abeth Koops" initials="EK" lastIdx="1" clrIdx="0">
    <p:extLst>
      <p:ext uri="{19B8F6BF-5375-455C-9EA6-DF929625EA0E}">
        <p15:presenceInfo xmlns:p15="http://schemas.microsoft.com/office/powerpoint/2012/main" userId="S::elisabeth.koops@groningen.nl::54a70b15-d376-4134-aaac-1ec17502b9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8BB"/>
    <a:srgbClr val="F9F8EB"/>
    <a:srgbClr val="8DD7F7"/>
    <a:srgbClr val="FFFFFF"/>
    <a:srgbClr val="96DCFF"/>
    <a:srgbClr val="000000"/>
    <a:srgbClr val="5B9BD5"/>
    <a:srgbClr val="BDFB63"/>
    <a:srgbClr val="BBF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8" autoAdjust="0"/>
    <p:restoredTop sz="94618" autoAdjust="0"/>
  </p:normalViewPr>
  <p:slideViewPr>
    <p:cSldViewPr snapToGrid="0">
      <p:cViewPr varScale="1">
        <p:scale>
          <a:sx n="100" d="100"/>
          <a:sy n="100" d="100"/>
        </p:scale>
        <p:origin x="30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7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font" Target="fonts/font1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CF606BB-205C-45E4-3549-D95A66AE8E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76DF712-57A9-8F92-B3F0-6B462DB4AB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DD474-18CF-4277-83C4-C5FA1443E252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CEE0AB-2DCF-21FC-FCBE-A402115BF0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C62501-A1F5-E29C-C24E-14D9019B9C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C70FE-09E0-422B-A3C1-B9FBA93B92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671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B8B8F-1853-4BA6-84DE-A61B3D86F6AA}" type="datetimeFigureOut">
              <a:rPr lang="nl-NL" smtClean="0"/>
              <a:t>27-11-2023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82403-D312-452C-8EF4-A5AAB8B062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244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76983854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s://m.facebook.com/duurzaamgroningen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www.instagram.com/duurzaam_groningen/" TargetMode="External"/><Relationship Id="rId9" Type="http://schemas.openxmlformats.org/officeDocument/2006/relationships/image" Target="../media/image15.png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76983854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s://m.facebook.com/duurzaamgroningen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www.instagram.com/duurzaam_groningen/" TargetMode="External"/><Relationship Id="rId9" Type="http://schemas.openxmlformats.org/officeDocument/2006/relationships/image" Target="../media/image15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461054"/>
            <a:ext cx="7077900" cy="3085546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5017052"/>
            <a:ext cx="7077900" cy="1421848"/>
          </a:xfrm>
        </p:spPr>
        <p:txBody>
          <a:bodyPr anchor="b" anchorCtr="0"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9519E4E8-F87B-5204-80FC-278DCCC9A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396" cy="106680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175" y="0"/>
            <a:ext cx="39338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528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29456" y="352131"/>
            <a:ext cx="5216897" cy="4267494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6500"/>
            </a:lvl1pPr>
          </a:lstStyle>
          <a:p>
            <a:r>
              <a:rPr lang="nl-NL" dirty="0"/>
              <a:t>[quote]</a:t>
            </a:r>
          </a:p>
        </p:txBody>
      </p:sp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DFED45C5-57FD-E984-8081-C9D1F806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EAFD830-60F6-A594-BA2F-A7682EA0E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582" y="4819650"/>
            <a:ext cx="5359772" cy="36644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quotee</a:t>
            </a:r>
            <a:r>
              <a:rPr lang="nl-NL" dirty="0"/>
              <a:t>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088E91-BFA7-2BDC-0710-09E12C1522C6}"/>
              </a:ext>
            </a:extLst>
          </p:cNvPr>
          <p:cNvSpPr txBox="1"/>
          <p:nvPr userDrawn="1"/>
        </p:nvSpPr>
        <p:spPr>
          <a:xfrm>
            <a:off x="6328231" y="364036"/>
            <a:ext cx="200025" cy="395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65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19782512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C62BB74-5014-4398-B9EC-022215E9C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13460E3-6119-4CB8-B29E-679670698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EACE7-64A6-464F-AF27-9F609038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3CF6-D28B-48B5-A9E7-B98DA2C8495F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EB2CC5-CCFE-4DC4-B56F-55BA421A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D091AC-AC0D-4964-827B-F20163F6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E974-DBF1-46F4-9247-B77FDB202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14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447381"/>
            <a:ext cx="7077900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175" y="0"/>
            <a:ext cx="39338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054"/>
            <a:ext cx="2001016" cy="10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6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9257" y="0"/>
            <a:ext cx="6342743" cy="6858000"/>
          </a:xfrm>
          <a:noFill/>
        </p:spPr>
        <p:txBody>
          <a:bodyPr lIns="684000" tIns="79200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pictogram om een illustratie met een transparante achtergrond in te voegen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054"/>
            <a:ext cx="2001016" cy="10759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447381"/>
            <a:ext cx="6236165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273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pagin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482286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Om een foto op de achtergrond te plaatsen: selecteer het grijze vlak en kies &gt;Invoegen &gt;Afbeeldingen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314" y="1365250"/>
            <a:ext cx="9013372" cy="4127500"/>
          </a:xfrm>
        </p:spPr>
        <p:txBody>
          <a:bodyPr tIns="288000" anchor="ctr" anchorCtr="0"/>
          <a:lstStyle>
            <a:lvl1pPr algn="ctr">
              <a:lnSpc>
                <a:spcPct val="55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1948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0E5990-FFC3-472F-A20B-378EEEE3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3037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43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447381"/>
            <a:ext cx="5230878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 dirty="0"/>
              <a:t>[bedankje]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06"/>
            <a:ext cx="2001016" cy="1075946"/>
          </a:xfrm>
          <a:prstGeom prst="rect">
            <a:avLst/>
          </a:prstGeom>
        </p:spPr>
      </p:pic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68757D47-0F61-FCDE-D6FA-689B96DDFB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16CEA6E-597D-72B3-3C83-5CF6CC2AD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84"/>
            <a:ext cx="2965710" cy="207721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A6293AF-C186-242B-9200-D9B9334F0BDF}"/>
              </a:ext>
            </a:extLst>
          </p:cNvPr>
          <p:cNvSpPr txBox="1"/>
          <p:nvPr userDrawn="1"/>
        </p:nvSpPr>
        <p:spPr>
          <a:xfrm>
            <a:off x="504000" y="5665304"/>
            <a:ext cx="5230878" cy="76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</a:pPr>
            <a:r>
              <a:rPr lang="nl-NL" sz="1750" spc="-100" baseline="0" dirty="0"/>
              <a:t>Gedempte Zuiderdiep 98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Postbus 7081, 9701 JB Groningen 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duurzaamgroningen.nl</a:t>
            </a:r>
          </a:p>
        </p:txBody>
      </p:sp>
    </p:spTree>
    <p:extLst>
      <p:ext uri="{BB962C8B-B14F-4D97-AF65-F5344CB8AC3E}">
        <p14:creationId xmlns:p14="http://schemas.microsoft.com/office/powerpoint/2010/main" val="648614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2">
            <a:extLst>
              <a:ext uri="{FF2B5EF4-FFF2-40B4-BE49-F238E27FC236}">
                <a16:creationId xmlns:a16="http://schemas.microsoft.com/office/drawing/2014/main" id="{A808A93F-560F-43AA-1AA1-130C8ACF32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28591" y="0"/>
            <a:ext cx="7063409" cy="6858000"/>
          </a:xfrm>
          <a:noFill/>
        </p:spPr>
        <p:txBody>
          <a:bodyPr lIns="684000" tIns="79200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pictogram om een illustratie met een transparante achtergrond in te voegen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06"/>
            <a:ext cx="2001016" cy="1075946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16CEA6E-597D-72B3-3C83-5CF6CC2AD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84"/>
            <a:ext cx="2965710" cy="207721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A6293AF-C186-242B-9200-D9B9334F0BDF}"/>
              </a:ext>
            </a:extLst>
          </p:cNvPr>
          <p:cNvSpPr txBox="1"/>
          <p:nvPr userDrawn="1"/>
        </p:nvSpPr>
        <p:spPr>
          <a:xfrm>
            <a:off x="504000" y="5665304"/>
            <a:ext cx="5230878" cy="76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</a:pPr>
            <a:r>
              <a:rPr lang="nl-NL" sz="1750" spc="-100" baseline="0" dirty="0"/>
              <a:t>Gedempte Zuiderdiep 98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Postbus 7081, 9701 JB Groningen 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duurzaamgroningen.nl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447381"/>
            <a:ext cx="5230878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 dirty="0"/>
              <a:t>[bedankje]</a:t>
            </a:r>
          </a:p>
        </p:txBody>
      </p:sp>
    </p:spTree>
    <p:extLst>
      <p:ext uri="{BB962C8B-B14F-4D97-AF65-F5344CB8AC3E}">
        <p14:creationId xmlns:p14="http://schemas.microsoft.com/office/powerpoint/2010/main" val="2112581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el">
            <a:extLst>
              <a:ext uri="{FF2B5EF4-FFF2-40B4-BE49-F238E27FC236}">
                <a16:creationId xmlns:a16="http://schemas.microsoft.com/office/drawing/2014/main" id="{9832AF1D-3B01-4FCA-BD0E-9FC69B177B89}"/>
              </a:ext>
            </a:extLst>
          </p:cNvPr>
          <p:cNvSpPr txBox="1"/>
          <p:nvPr userDrawn="1"/>
        </p:nvSpPr>
        <p:spPr>
          <a:xfrm>
            <a:off x="1080002" y="540003"/>
            <a:ext cx="2121117" cy="6154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defTabSz="1177226">
              <a:lnSpc>
                <a:spcPct val="100000"/>
              </a:lnSpc>
              <a:spcBef>
                <a:spcPct val="0"/>
              </a:spcBef>
              <a:buNone/>
              <a:defRPr sz="4000" b="1" cap="none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3999" dirty="0">
                <a:latin typeface="Calibri Light" panose="020F0302020204030204" pitchFamily="34" charset="0"/>
                <a:cs typeface="Calibri Light" panose="020F0302020204030204" pitchFamily="34" charset="0"/>
              </a:rPr>
              <a:t>Tips</a:t>
            </a:r>
          </a:p>
        </p:txBody>
      </p:sp>
      <p:grpSp>
        <p:nvGrpSpPr>
          <p:cNvPr id="122" name="Tip Nieuwe dia">
            <a:extLst>
              <a:ext uri="{FF2B5EF4-FFF2-40B4-BE49-F238E27FC236}">
                <a16:creationId xmlns:a16="http://schemas.microsoft.com/office/drawing/2014/main" id="{2F3A47AE-5DF6-4111-8B0C-0399D4275924}"/>
              </a:ext>
            </a:extLst>
          </p:cNvPr>
          <p:cNvGrpSpPr/>
          <p:nvPr userDrawn="1"/>
        </p:nvGrpSpPr>
        <p:grpSpPr>
          <a:xfrm>
            <a:off x="1114089" y="1391510"/>
            <a:ext cx="2304000" cy="2723826"/>
            <a:chOff x="-2545133" y="2057057"/>
            <a:chExt cx="2304000" cy="2723826"/>
          </a:xfrm>
        </p:grpSpPr>
        <p:sp>
          <p:nvSpPr>
            <p:cNvPr id="123" name="Tip tekst">
              <a:extLst>
                <a:ext uri="{FF2B5EF4-FFF2-40B4-BE49-F238E27FC236}">
                  <a16:creationId xmlns:a16="http://schemas.microsoft.com/office/drawing/2014/main" id="{76D67B95-38B3-4D3A-AEA9-4A12D55E48B7}"/>
                </a:ext>
              </a:extLst>
            </p:cNvPr>
            <p:cNvSpPr txBox="1"/>
            <p:nvPr userDrawn="1"/>
          </p:nvSpPr>
          <p:spPr>
            <a:xfrm>
              <a:off x="-2545133" y="2057057"/>
              <a:ext cx="2304000" cy="24237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Nieuwe</a:t>
              </a:r>
              <a:r>
                <a:rPr lang="nl-NL" sz="1050" b="1" baseline="0" noProof="1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dia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</a:t>
              </a:r>
              <a:r>
                <a:rPr lang="nl-NL" sz="1050" u="sng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het tekstje onder 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het pictogram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Nieuwe dia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Andere indeling voor huidige dia</a:t>
              </a:r>
            </a:p>
            <a:p>
              <a:pPr>
                <a:lnSpc>
                  <a:spcPct val="100000"/>
                </a:lnSpc>
              </a:pPr>
              <a:endParaRPr lang="nl-NL" sz="1050" b="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op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Indeling</a:t>
              </a: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</p:txBody>
        </p:sp>
        <p:pic>
          <p:nvPicPr>
            <p:cNvPr id="124" name="Icon Nieuwe dia">
              <a:extLst>
                <a:ext uri="{FF2B5EF4-FFF2-40B4-BE49-F238E27FC236}">
                  <a16:creationId xmlns:a16="http://schemas.microsoft.com/office/drawing/2014/main" id="{7514B464-40D9-4395-B242-8B1A8E5A6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-2003707" y="2776092"/>
              <a:ext cx="495369" cy="762106"/>
            </a:xfrm>
            <a:prstGeom prst="rect">
              <a:avLst/>
            </a:prstGeom>
          </p:spPr>
        </p:pic>
        <p:sp>
          <p:nvSpPr>
            <p:cNvPr id="125" name="Pijl">
              <a:extLst>
                <a:ext uri="{FF2B5EF4-FFF2-40B4-BE49-F238E27FC236}">
                  <a16:creationId xmlns:a16="http://schemas.microsoft.com/office/drawing/2014/main" id="{764757AD-2B56-4485-A16B-AA17D099C223}"/>
                </a:ext>
              </a:extLst>
            </p:cNvPr>
            <p:cNvSpPr/>
            <p:nvPr userDrawn="1"/>
          </p:nvSpPr>
          <p:spPr>
            <a:xfrm>
              <a:off x="-1498911" y="3213945"/>
              <a:ext cx="606634" cy="181070"/>
            </a:xfrm>
            <a:prstGeom prst="lef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100" dirty="0">
                <a:solidFill>
                  <a:schemeClr val="tx1"/>
                </a:solidFill>
              </a:endParaRPr>
            </a:p>
          </p:txBody>
        </p:sp>
        <p:pic>
          <p:nvPicPr>
            <p:cNvPr id="126" name="Icon Indeling">
              <a:extLst>
                <a:ext uri="{FF2B5EF4-FFF2-40B4-BE49-F238E27FC236}">
                  <a16:creationId xmlns:a16="http://schemas.microsoft.com/office/drawing/2014/main" id="{087A846B-EA89-4B54-A854-EC14B13707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-2052470" y="4552251"/>
              <a:ext cx="838317" cy="228632"/>
            </a:xfrm>
            <a:prstGeom prst="rect">
              <a:avLst/>
            </a:prstGeom>
          </p:spPr>
        </p:pic>
        <p:cxnSp>
          <p:nvCxnSpPr>
            <p:cNvPr id="127" name="Lijn">
              <a:extLst>
                <a:ext uri="{FF2B5EF4-FFF2-40B4-BE49-F238E27FC236}">
                  <a16:creationId xmlns:a16="http://schemas.microsoft.com/office/drawing/2014/main" id="{EEEAE59C-FEF7-4ADA-9FDC-3CE8BDF07E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45133" y="224955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Lijn">
              <a:extLst>
                <a:ext uri="{FF2B5EF4-FFF2-40B4-BE49-F238E27FC236}">
                  <a16:creationId xmlns:a16="http://schemas.microsoft.com/office/drawing/2014/main" id="{DCE5BD24-CCFA-4DB5-A414-B10E7DB9B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45133" y="4186876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Tip Tekst opmaken">
            <a:extLst>
              <a:ext uri="{FF2B5EF4-FFF2-40B4-BE49-F238E27FC236}">
                <a16:creationId xmlns:a16="http://schemas.microsoft.com/office/drawing/2014/main" id="{72553A87-E6DE-4AC8-ADFF-F96D4DE43FE9}"/>
              </a:ext>
            </a:extLst>
          </p:cNvPr>
          <p:cNvGrpSpPr/>
          <p:nvPr userDrawn="1"/>
        </p:nvGrpSpPr>
        <p:grpSpPr>
          <a:xfrm>
            <a:off x="3908090" y="1391508"/>
            <a:ext cx="2304000" cy="4074985"/>
            <a:chOff x="-2564091" y="1731373"/>
            <a:chExt cx="2304000" cy="4074985"/>
          </a:xfrm>
        </p:grpSpPr>
        <p:sp>
          <p:nvSpPr>
            <p:cNvPr id="130" name="Tip tekst">
              <a:extLst>
                <a:ext uri="{FF2B5EF4-FFF2-40B4-BE49-F238E27FC236}">
                  <a16:creationId xmlns:a16="http://schemas.microsoft.com/office/drawing/2014/main" id="{D7BB2FFC-8DBF-407F-8DB2-3AA87503BAF7}"/>
                </a:ext>
              </a:extLst>
            </p:cNvPr>
            <p:cNvSpPr txBox="1"/>
            <p:nvPr userDrawn="1"/>
          </p:nvSpPr>
          <p:spPr>
            <a:xfrm>
              <a:off x="-2564091" y="1731373"/>
              <a:ext cx="2304000" cy="387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Tekst opmaken</a:t>
              </a:r>
            </a:p>
            <a:p>
              <a:pPr>
                <a:lnSpc>
                  <a:spcPct val="100000"/>
                </a:lnSpc>
              </a:pPr>
              <a:endParaRPr lang="nl-NL" sz="1050" cap="all" baseline="0" noProof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 tekstkaders zijn vijf stijlen ingesteld: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Je kiest een stijl door </a:t>
              </a:r>
              <a:r>
                <a:rPr lang="nl-NL" sz="1050" i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aan het begin van een alinea 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of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[Shift]+[Tab]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te drukken: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Met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kies je de </a:t>
              </a:r>
              <a:r>
                <a:rPr lang="nl-NL" sz="1050" u="sng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volgende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stijl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Met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[Shift]+[Tab]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kies je de </a:t>
              </a:r>
              <a:r>
                <a:rPr lang="nl-NL" sz="1050" u="sng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vorige</a:t>
              </a:r>
              <a:r>
                <a:rPr lang="nl-NL" sz="105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stijl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r>
                <a:rPr lang="nl-NL" sz="105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Je kunt meerdere ‘sprongen’ tegelijk voor- of achteruit maken als je b.v. van stijl 1 naar stijl 4 wilt gaan. Je drukt dan aan het begin van een alinea meerdere keren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[Tab]</a:t>
              </a:r>
              <a:r>
                <a:rPr lang="nl-NL" sz="105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of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[Shift]+[Tab].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1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829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1" i="1" u="none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Tip</a:t>
              </a:r>
              <a:r>
                <a:rPr lang="nl-NL" sz="1050" b="1" i="1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</a:t>
              </a:r>
              <a:r>
                <a:rPr lang="nl-NL" sz="1050" b="0" i="1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 plaats van de Tab-toets kun je ook deze knoppen gebruiken (op de Start-tab):</a:t>
              </a:r>
            </a:p>
          </p:txBody>
        </p:sp>
        <p:pic>
          <p:nvPicPr>
            <p:cNvPr id="131" name="Icon Inspringen">
              <a:extLst>
                <a:ext uri="{FF2B5EF4-FFF2-40B4-BE49-F238E27FC236}">
                  <a16:creationId xmlns:a16="http://schemas.microsoft.com/office/drawing/2014/main" id="{CF43F927-00B0-4D5B-B697-0D4CC3EA58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63475" y="5628215"/>
              <a:ext cx="419158" cy="178143"/>
            </a:xfrm>
            <a:prstGeom prst="rect">
              <a:avLst/>
            </a:prstGeom>
          </p:spPr>
        </p:pic>
        <p:cxnSp>
          <p:nvCxnSpPr>
            <p:cNvPr id="132" name="Lijn">
              <a:extLst>
                <a:ext uri="{FF2B5EF4-FFF2-40B4-BE49-F238E27FC236}">
                  <a16:creationId xmlns:a16="http://schemas.microsoft.com/office/drawing/2014/main" id="{55783685-606D-41B5-B8A6-C63AC95E38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64091" y="1923866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" name="Screenprint stijlen">
              <a:extLst>
                <a:ext uri="{FF2B5EF4-FFF2-40B4-BE49-F238E27FC236}">
                  <a16:creationId xmlns:a16="http://schemas.microsoft.com/office/drawing/2014/main" id="{86BD6095-FD1D-4D21-8E99-06BCB4E7C8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424850" y="2292251"/>
              <a:ext cx="1299921" cy="790317"/>
            </a:xfrm>
            <a:prstGeom prst="rect">
              <a:avLst/>
            </a:prstGeom>
          </p:spPr>
        </p:pic>
      </p:grpSp>
      <p:grpSp>
        <p:nvGrpSpPr>
          <p:cNvPr id="134" name="Tip Foto instellen">
            <a:extLst>
              <a:ext uri="{FF2B5EF4-FFF2-40B4-BE49-F238E27FC236}">
                <a16:creationId xmlns:a16="http://schemas.microsoft.com/office/drawing/2014/main" id="{36DEFC1B-2E82-48C4-A6CC-F2001A75A195}"/>
              </a:ext>
            </a:extLst>
          </p:cNvPr>
          <p:cNvGrpSpPr/>
          <p:nvPr userDrawn="1"/>
        </p:nvGrpSpPr>
        <p:grpSpPr>
          <a:xfrm>
            <a:off x="6641622" y="1391508"/>
            <a:ext cx="2304000" cy="5009064"/>
            <a:chOff x="6633481" y="1391507"/>
            <a:chExt cx="2304000" cy="5009064"/>
          </a:xfrm>
        </p:grpSpPr>
        <p:sp>
          <p:nvSpPr>
            <p:cNvPr id="135" name="Tip tekst">
              <a:extLst>
                <a:ext uri="{FF2B5EF4-FFF2-40B4-BE49-F238E27FC236}">
                  <a16:creationId xmlns:a16="http://schemas.microsoft.com/office/drawing/2014/main" id="{DAFF4126-7BC9-40F2-A4AD-0897615BC5FC}"/>
                </a:ext>
              </a:extLst>
            </p:cNvPr>
            <p:cNvSpPr txBox="1"/>
            <p:nvPr userDrawn="1"/>
          </p:nvSpPr>
          <p:spPr>
            <a:xfrm>
              <a:off x="6633481" y="1391507"/>
              <a:ext cx="2304000" cy="50090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algn="l" defTabSz="531979" rtl="0" eaLnBrk="1" latinLnBrk="0" hangingPunct="1">
                <a:lnSpc>
                  <a:spcPct val="100000"/>
                </a:lnSpc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Foto instellen</a:t>
              </a:r>
            </a:p>
            <a:p>
              <a:pPr marL="0" algn="l" defTabSz="531979" rtl="0" eaLnBrk="1" latinLnBrk="0" hangingPunct="1">
                <a:lnSpc>
                  <a:spcPct val="100000"/>
                </a:lnSpc>
              </a:pPr>
              <a:endParaRPr lang="nl-NL" sz="1050" b="0" kern="1200" cap="none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Een fotokader wordt altijd vanuit het midden van de gekozen foto gevuld. 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Als je een ander gedeelte van de foto wilt zien, gebruik je de functie ‘bijsnijden’: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de foto.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Afbeeldingsopmaak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Bijsnijden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Nu kun je de foto bewegen en daarmee het gewenste deel in beeld schuiven. Ook kun je de foto vergroten/ verkleinen door met de ronde witte greepjes in de hoeken te slepen.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naast het kader om de bijsnijden-functie te verlaten.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 algn="l" defTabSz="531979" rtl="0" eaLnBrk="1" latinLnBrk="0" hangingPunct="1">
                <a:lnSpc>
                  <a:spcPct val="100000"/>
                </a:lnSpc>
                <a:buFont typeface="Calibri" panose="020B0604020202020204" pitchFamily="34" charset="0"/>
                <a:buNone/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Andere foto kiezen</a:t>
              </a:r>
            </a:p>
            <a:p>
              <a:pPr marL="0" indent="0" algn="l" defTabSz="531979" rtl="0" eaLnBrk="1" latinLnBrk="0" hangingPunct="1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kern="1200" cap="none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Selecteer de foto.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Druk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[Delete]</a:t>
              </a: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Opnieuw instellen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1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Kies een nieuwe foto volgens de aanwijzingen.</a:t>
              </a:r>
            </a:p>
          </p:txBody>
        </p:sp>
        <p:cxnSp>
          <p:nvCxnSpPr>
            <p:cNvPr id="136" name="Lijn">
              <a:extLst>
                <a:ext uri="{FF2B5EF4-FFF2-40B4-BE49-F238E27FC236}">
                  <a16:creationId xmlns:a16="http://schemas.microsoft.com/office/drawing/2014/main" id="{A8E43A82-FA65-4B50-9828-C4740E9E74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33481" y="158400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Lijn">
              <a:extLst>
                <a:ext uri="{FF2B5EF4-FFF2-40B4-BE49-F238E27FC236}">
                  <a16:creationId xmlns:a16="http://schemas.microsoft.com/office/drawing/2014/main" id="{0150E791-AE56-48CE-BD8B-44B868408D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33481" y="5127989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8" name="Icon Bijsnijden" descr="Afbeelding met tafel&#10;&#10;Automatisch gegenereerde beschrijving">
              <a:extLst>
                <a:ext uri="{FF2B5EF4-FFF2-40B4-BE49-F238E27FC236}">
                  <a16:creationId xmlns:a16="http://schemas.microsoft.com/office/drawing/2014/main" id="{4B64F629-3218-474E-A1F5-909319BB8D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542" y="2948859"/>
              <a:ext cx="562053" cy="724001"/>
            </a:xfrm>
            <a:prstGeom prst="rect">
              <a:avLst/>
            </a:prstGeom>
          </p:spPr>
        </p:pic>
        <p:pic>
          <p:nvPicPr>
            <p:cNvPr id="139" name="Icon Opnieuw instellen">
              <a:extLst>
                <a:ext uri="{FF2B5EF4-FFF2-40B4-BE49-F238E27FC236}">
                  <a16:creationId xmlns:a16="http://schemas.microsoft.com/office/drawing/2014/main" id="{ECEAD7ED-CCA4-47A3-9804-4095FAD53D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014" y="5743449"/>
              <a:ext cx="1181265" cy="257211"/>
            </a:xfrm>
            <a:prstGeom prst="rect">
              <a:avLst/>
            </a:prstGeom>
          </p:spPr>
        </p:pic>
      </p:grpSp>
      <p:grpSp>
        <p:nvGrpSpPr>
          <p:cNvPr id="140" name="Tip Dia herstellen">
            <a:extLst>
              <a:ext uri="{FF2B5EF4-FFF2-40B4-BE49-F238E27FC236}">
                <a16:creationId xmlns:a16="http://schemas.microsoft.com/office/drawing/2014/main" id="{50F5CC48-804D-426E-8495-1935FB72D7E5}"/>
              </a:ext>
            </a:extLst>
          </p:cNvPr>
          <p:cNvGrpSpPr/>
          <p:nvPr userDrawn="1"/>
        </p:nvGrpSpPr>
        <p:grpSpPr>
          <a:xfrm>
            <a:off x="9375155" y="1391510"/>
            <a:ext cx="2304000" cy="4201150"/>
            <a:chOff x="9375155" y="1391507"/>
            <a:chExt cx="2304000" cy="4201150"/>
          </a:xfrm>
        </p:grpSpPr>
        <p:sp>
          <p:nvSpPr>
            <p:cNvPr id="141" name="Tip tekst">
              <a:extLst>
                <a:ext uri="{FF2B5EF4-FFF2-40B4-BE49-F238E27FC236}">
                  <a16:creationId xmlns:a16="http://schemas.microsoft.com/office/drawing/2014/main" id="{F03604F6-D217-4100-8DC7-447C5DF07B76}"/>
                </a:ext>
              </a:extLst>
            </p:cNvPr>
            <p:cNvSpPr txBox="1"/>
            <p:nvPr userDrawn="1"/>
          </p:nvSpPr>
          <p:spPr>
            <a:xfrm>
              <a:off x="9375155" y="1391507"/>
              <a:ext cx="2304000" cy="42011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Dia herstellen</a:t>
              </a:r>
            </a:p>
            <a:p>
              <a:pPr>
                <a:lnSpc>
                  <a:spcPct val="100000"/>
                </a:lnSpc>
              </a:pPr>
              <a:endParaRPr lang="nl-NL" sz="1050" b="0" cap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Als de dia-elementen niet (meer) op de juiste manier (over elkaar) liggen kun je de dia-indeling herstellen:</a:t>
              </a: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sng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Stap 1:</a:t>
              </a: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Verwijder eerst de bijsnijdingen van foto’s op deze dia (anders raken ze in STAP 2 verloren): </a:t>
              </a:r>
            </a:p>
            <a:p>
              <a:pPr marL="143991" marR="0" lvl="1" indent="-143991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Klik op de foto. </a:t>
              </a:r>
            </a:p>
            <a:p>
              <a:pPr marL="143991" marR="0" lvl="1" indent="-143991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Afbeeldingsopmaak</a:t>
              </a: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: klik op </a:t>
              </a:r>
              <a:r>
                <a:rPr lang="nl-NL" sz="1050" b="1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Afbeeldingen comprimeren</a:t>
              </a: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:</a:t>
              </a: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Selecteer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Bijgesneden gebieden van afbeeldingen verwijderen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en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Standaardresolutie gebruiken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Sluit af met een 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OK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sng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Stap 2: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Opnieuw instellen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142" name="Lijn">
              <a:extLst>
                <a:ext uri="{FF2B5EF4-FFF2-40B4-BE49-F238E27FC236}">
                  <a16:creationId xmlns:a16="http://schemas.microsoft.com/office/drawing/2014/main" id="{ECE3DE52-C3EA-4DC1-B3F9-EEA3DBCEEE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75155" y="158400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" name="Icon Afbeeldingen comprimeren">
              <a:extLst>
                <a:ext uri="{FF2B5EF4-FFF2-40B4-BE49-F238E27FC236}">
                  <a16:creationId xmlns:a16="http://schemas.microsoft.com/office/drawing/2014/main" id="{242BF795-21CD-4CB0-B783-A5078CF86B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9511434" y="3464874"/>
              <a:ext cx="1705213" cy="228632"/>
            </a:xfrm>
            <a:prstGeom prst="rect">
              <a:avLst/>
            </a:prstGeom>
          </p:spPr>
        </p:pic>
        <p:pic>
          <p:nvPicPr>
            <p:cNvPr id="144" name="Icon Opnieuw instellen">
              <a:extLst>
                <a:ext uri="{FF2B5EF4-FFF2-40B4-BE49-F238E27FC236}">
                  <a16:creationId xmlns:a16="http://schemas.microsoft.com/office/drawing/2014/main" id="{0F159EE5-0DB6-44B4-B1E3-B600765D8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8170" y="4937066"/>
              <a:ext cx="1181265" cy="257211"/>
            </a:xfrm>
            <a:prstGeom prst="rect">
              <a:avLst/>
            </a:prstGeom>
          </p:spPr>
        </p:pic>
      </p:grpSp>
      <p:sp>
        <p:nvSpPr>
          <p:cNvPr id="145" name="Tijdelijke aanduiding voor datum 1">
            <a:extLst>
              <a:ext uri="{FF2B5EF4-FFF2-40B4-BE49-F238E27FC236}">
                <a16:creationId xmlns:a16="http://schemas.microsoft.com/office/drawing/2014/main" id="{3FFF70E0-9C62-42C0-999D-79C01874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84432" y="6695008"/>
            <a:ext cx="360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fld id="{EA19CCE0-BDA6-4476-8DB9-F745240FEF3B}" type="datetime4">
              <a:rPr lang="nl-NL" smtClean="0"/>
              <a:t>27 november 2023</a:t>
            </a:fld>
            <a:endParaRPr lang="nl-NL" dirty="0"/>
          </a:p>
        </p:txBody>
      </p:sp>
      <p:sp>
        <p:nvSpPr>
          <p:cNvPr id="146" name="Tijdelijke aanduiding voor voettekst 2">
            <a:extLst>
              <a:ext uri="{FF2B5EF4-FFF2-40B4-BE49-F238E27FC236}">
                <a16:creationId xmlns:a16="http://schemas.microsoft.com/office/drawing/2014/main" id="{C970C9C0-2814-41BA-938D-B4F9E5E4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4432" y="6695010"/>
            <a:ext cx="36000" cy="9079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Titel van de presentatie via &gt;Invoegen &gt;Koptekst en voettekst</a:t>
            </a:r>
          </a:p>
        </p:txBody>
      </p:sp>
      <p:sp>
        <p:nvSpPr>
          <p:cNvPr id="147" name="Tijdelijke aanduiding voor dianummer 3">
            <a:extLst>
              <a:ext uri="{FF2B5EF4-FFF2-40B4-BE49-F238E27FC236}">
                <a16:creationId xmlns:a16="http://schemas.microsoft.com/office/drawing/2014/main" id="{0B7FD4F4-2E28-41DA-B738-FB098BA4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432" y="6695008"/>
            <a:ext cx="36000" cy="1692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fld id="{B8626174-7854-4699-ADD6-1A80D8049B5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8" name="Titel 4">
            <a:extLst>
              <a:ext uri="{FF2B5EF4-FFF2-40B4-BE49-F238E27FC236}">
                <a16:creationId xmlns:a16="http://schemas.microsoft.com/office/drawing/2014/main" id="{D1AB2F9D-80F5-47D5-B03F-079A6920C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0" y="-228203"/>
            <a:ext cx="360000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1947006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461054"/>
            <a:ext cx="7077900" cy="3085546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5017052"/>
            <a:ext cx="7077900" cy="1421848"/>
          </a:xfrm>
        </p:spPr>
        <p:txBody>
          <a:bodyPr anchor="b" anchorCtr="0"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9519E4E8-F87B-5204-80FC-278DCCC9A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396" cy="106680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175" y="0"/>
            <a:ext cx="39338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05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403897"/>
            <a:ext cx="5592000" cy="3310977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9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5017052"/>
            <a:ext cx="5592000" cy="1421848"/>
          </a:xfrm>
        </p:spPr>
        <p:txBody>
          <a:bodyPr anchor="b" anchorCtr="0"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9519E4E8-F87B-5204-80FC-278DCCC9A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396" cy="106680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8810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403897"/>
            <a:ext cx="5592000" cy="3310977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9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5017052"/>
            <a:ext cx="5592000" cy="1421848"/>
          </a:xfrm>
        </p:spPr>
        <p:txBody>
          <a:bodyPr anchor="b" anchorCtr="0"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9519E4E8-F87B-5204-80FC-278DCCC9A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396" cy="106680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634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9234000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B7ECB6D-C628-ACE6-6350-2BF54B14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73896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5200114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0543D8B-F124-1013-8CCD-04DAEE435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8000" y="1800000"/>
            <a:ext cx="5200114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76D0AED-52EA-FBDD-A426-F180EA0B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05802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3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0543D8B-F124-1013-8CCD-04DAEE435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0814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2027BD83-0B68-49C9-8A84-818C4FAEB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7629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1D1E2FA-DA40-72C9-7BEF-E4AF15FE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87643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5359772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56A9843E-3E2C-6619-59E2-6C606C132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 tIns="1512000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FB515A-8436-3E4F-B691-8B498C0E94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8DE415-0CFD-E991-85DD-E736832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1" y="518991"/>
            <a:ext cx="5359772" cy="111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282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482286" cy="5343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EFBE5CF0-CAEA-240C-5643-B4D56C44AB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D26FFB97-8597-7672-4407-30CAE9694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5734315"/>
            <a:ext cx="9234000" cy="79031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[bijschrift]</a:t>
            </a:r>
          </a:p>
        </p:txBody>
      </p:sp>
    </p:spTree>
    <p:extLst>
      <p:ext uri="{BB962C8B-B14F-4D97-AF65-F5344CB8AC3E}">
        <p14:creationId xmlns:p14="http://schemas.microsoft.com/office/powerpoint/2010/main" val="3043831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2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EFBE5CF0-CAEA-240C-5643-B4D56C44AB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1474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75" y="352131"/>
            <a:ext cx="5216897" cy="4267494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6500"/>
            </a:lvl1pPr>
          </a:lstStyle>
          <a:p>
            <a:r>
              <a:rPr lang="nl-NL" dirty="0"/>
              <a:t>[quote]</a:t>
            </a:r>
          </a:p>
        </p:txBody>
      </p:sp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DFED45C5-57FD-E984-8081-C9D1F806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id="{332E17D6-3DB9-EB51-65F8-A896A507C1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EAFD830-60F6-A594-BA2F-A7682EA0E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1" y="4819650"/>
            <a:ext cx="5359772" cy="36644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quotee</a:t>
            </a:r>
            <a:r>
              <a:rPr lang="nl-NL" dirty="0"/>
              <a:t>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088E91-BFA7-2BDC-0710-09E12C1522C6}"/>
              </a:ext>
            </a:extLst>
          </p:cNvPr>
          <p:cNvSpPr txBox="1"/>
          <p:nvPr userDrawn="1"/>
        </p:nvSpPr>
        <p:spPr>
          <a:xfrm>
            <a:off x="445650" y="364036"/>
            <a:ext cx="200025" cy="395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65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3759598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29456" y="352131"/>
            <a:ext cx="5216897" cy="4267494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6500"/>
            </a:lvl1pPr>
          </a:lstStyle>
          <a:p>
            <a:r>
              <a:rPr lang="nl-NL" dirty="0"/>
              <a:t>[quote]</a:t>
            </a:r>
          </a:p>
        </p:txBody>
      </p:sp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DFED45C5-57FD-E984-8081-C9D1F806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EAFD830-60F6-A594-BA2F-A7682EA0E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582" y="4819650"/>
            <a:ext cx="5359772" cy="36644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quotee</a:t>
            </a:r>
            <a:r>
              <a:rPr lang="nl-NL" dirty="0"/>
              <a:t>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088E91-BFA7-2BDC-0710-09E12C1522C6}"/>
              </a:ext>
            </a:extLst>
          </p:cNvPr>
          <p:cNvSpPr txBox="1"/>
          <p:nvPr userDrawn="1"/>
        </p:nvSpPr>
        <p:spPr>
          <a:xfrm>
            <a:off x="6328231" y="364036"/>
            <a:ext cx="200025" cy="395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65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3922171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447381"/>
            <a:ext cx="7077900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175" y="0"/>
            <a:ext cx="39338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054"/>
            <a:ext cx="2001016" cy="10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3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9234000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B7ECB6D-C628-ACE6-6350-2BF54B14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18440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9257" y="0"/>
            <a:ext cx="6342743" cy="6858000"/>
          </a:xfrm>
          <a:noFill/>
        </p:spPr>
        <p:txBody>
          <a:bodyPr lIns="684000" tIns="79200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pictogram om een illustratie met een transparante achtergrond in te voegen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054"/>
            <a:ext cx="2001016" cy="10759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447381"/>
            <a:ext cx="6236165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1582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pagin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482286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Om een foto op de achtergrond te plaatsen: selecteer het grijze vlak en kies &gt;Invoegen &gt;Afbeeldingen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314" y="1365250"/>
            <a:ext cx="9013372" cy="4127500"/>
          </a:xfrm>
        </p:spPr>
        <p:txBody>
          <a:bodyPr tIns="288000" anchor="ctr" anchorCtr="0"/>
          <a:lstStyle>
            <a:lvl1pPr algn="ctr">
              <a:lnSpc>
                <a:spcPct val="55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3779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0E5990-FFC3-472F-A20B-378EEEE3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7587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01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447381"/>
            <a:ext cx="5230878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 dirty="0"/>
              <a:t>[bedankje]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06"/>
            <a:ext cx="2001016" cy="1075946"/>
          </a:xfrm>
          <a:prstGeom prst="rect">
            <a:avLst/>
          </a:prstGeom>
        </p:spPr>
      </p:pic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68757D47-0F61-FCDE-D6FA-689B96DDFB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16CEA6E-597D-72B3-3C83-5CF6CC2AD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84"/>
            <a:ext cx="2965710" cy="207721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A6293AF-C186-242B-9200-D9B9334F0BDF}"/>
              </a:ext>
            </a:extLst>
          </p:cNvPr>
          <p:cNvSpPr txBox="1"/>
          <p:nvPr userDrawn="1"/>
        </p:nvSpPr>
        <p:spPr>
          <a:xfrm>
            <a:off x="504000" y="5665304"/>
            <a:ext cx="5230878" cy="76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</a:pPr>
            <a:r>
              <a:rPr lang="nl-NL" sz="1750" spc="-100" baseline="0" dirty="0"/>
              <a:t>Gedempte Zuiderdiep 98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Postbus 7081, 9701 JB Groningen 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duurzaamgroningen.nl</a:t>
            </a:r>
          </a:p>
        </p:txBody>
      </p:sp>
    </p:spTree>
    <p:extLst>
      <p:ext uri="{BB962C8B-B14F-4D97-AF65-F5344CB8AC3E}">
        <p14:creationId xmlns:p14="http://schemas.microsoft.com/office/powerpoint/2010/main" val="2193410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afbeelding 12">
            <a:extLst>
              <a:ext uri="{FF2B5EF4-FFF2-40B4-BE49-F238E27FC236}">
                <a16:creationId xmlns:a16="http://schemas.microsoft.com/office/drawing/2014/main" id="{A808A93F-560F-43AA-1AA1-130C8ACF32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28591" y="0"/>
            <a:ext cx="7063409" cy="6858000"/>
          </a:xfrm>
          <a:noFill/>
        </p:spPr>
        <p:txBody>
          <a:bodyPr lIns="684000" tIns="79200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pictogram om een illustratie met een transparante achtergrond in te voegen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06"/>
            <a:ext cx="2001016" cy="1075946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16CEA6E-597D-72B3-3C83-5CF6CC2AD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84"/>
            <a:ext cx="2965710" cy="207721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A6293AF-C186-242B-9200-D9B9334F0BDF}"/>
              </a:ext>
            </a:extLst>
          </p:cNvPr>
          <p:cNvSpPr txBox="1"/>
          <p:nvPr userDrawn="1"/>
        </p:nvSpPr>
        <p:spPr>
          <a:xfrm>
            <a:off x="504000" y="5665304"/>
            <a:ext cx="5230878" cy="76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</a:pPr>
            <a:r>
              <a:rPr lang="nl-NL" sz="1750" spc="-100" baseline="0" dirty="0"/>
              <a:t>Gedempte Zuiderdiep 98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Postbus 7081, 9701 JB Groningen 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duurzaamgroningen.nl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447381"/>
            <a:ext cx="5230878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 dirty="0"/>
              <a:t>[bedankje]</a:t>
            </a:r>
          </a:p>
        </p:txBody>
      </p:sp>
    </p:spTree>
    <p:extLst>
      <p:ext uri="{BB962C8B-B14F-4D97-AF65-F5344CB8AC3E}">
        <p14:creationId xmlns:p14="http://schemas.microsoft.com/office/powerpoint/2010/main" val="1564564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el">
            <a:extLst>
              <a:ext uri="{FF2B5EF4-FFF2-40B4-BE49-F238E27FC236}">
                <a16:creationId xmlns:a16="http://schemas.microsoft.com/office/drawing/2014/main" id="{9832AF1D-3B01-4FCA-BD0E-9FC69B177B89}"/>
              </a:ext>
            </a:extLst>
          </p:cNvPr>
          <p:cNvSpPr txBox="1"/>
          <p:nvPr userDrawn="1"/>
        </p:nvSpPr>
        <p:spPr>
          <a:xfrm>
            <a:off x="1080002" y="540003"/>
            <a:ext cx="2121117" cy="6154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defTabSz="1177226">
              <a:lnSpc>
                <a:spcPct val="100000"/>
              </a:lnSpc>
              <a:spcBef>
                <a:spcPct val="0"/>
              </a:spcBef>
              <a:buNone/>
              <a:defRPr sz="4000" b="1" cap="none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3999" dirty="0">
                <a:latin typeface="Calibri Light" panose="020F0302020204030204" pitchFamily="34" charset="0"/>
                <a:cs typeface="Calibri Light" panose="020F0302020204030204" pitchFamily="34" charset="0"/>
              </a:rPr>
              <a:t>Tips</a:t>
            </a:r>
          </a:p>
        </p:txBody>
      </p:sp>
      <p:grpSp>
        <p:nvGrpSpPr>
          <p:cNvPr id="122" name="Tip Nieuwe dia">
            <a:extLst>
              <a:ext uri="{FF2B5EF4-FFF2-40B4-BE49-F238E27FC236}">
                <a16:creationId xmlns:a16="http://schemas.microsoft.com/office/drawing/2014/main" id="{2F3A47AE-5DF6-4111-8B0C-0399D4275924}"/>
              </a:ext>
            </a:extLst>
          </p:cNvPr>
          <p:cNvGrpSpPr/>
          <p:nvPr userDrawn="1"/>
        </p:nvGrpSpPr>
        <p:grpSpPr>
          <a:xfrm>
            <a:off x="1114089" y="1391510"/>
            <a:ext cx="2304000" cy="2723826"/>
            <a:chOff x="-2545133" y="2057057"/>
            <a:chExt cx="2304000" cy="2723826"/>
          </a:xfrm>
        </p:grpSpPr>
        <p:sp>
          <p:nvSpPr>
            <p:cNvPr id="123" name="Tip tekst">
              <a:extLst>
                <a:ext uri="{FF2B5EF4-FFF2-40B4-BE49-F238E27FC236}">
                  <a16:creationId xmlns:a16="http://schemas.microsoft.com/office/drawing/2014/main" id="{76D67B95-38B3-4D3A-AEA9-4A12D55E48B7}"/>
                </a:ext>
              </a:extLst>
            </p:cNvPr>
            <p:cNvSpPr txBox="1"/>
            <p:nvPr userDrawn="1"/>
          </p:nvSpPr>
          <p:spPr>
            <a:xfrm>
              <a:off x="-2545133" y="2057057"/>
              <a:ext cx="2304000" cy="24237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Nieuwe</a:t>
              </a:r>
              <a:r>
                <a:rPr lang="nl-NL" sz="1050" b="1" baseline="0" noProof="1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dia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</a:t>
              </a:r>
              <a:r>
                <a:rPr lang="nl-NL" sz="1050" u="sng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het tekstje onder 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het pictogram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Nieuwe dia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Andere indeling voor huidige dia</a:t>
              </a:r>
            </a:p>
            <a:p>
              <a:pPr>
                <a:lnSpc>
                  <a:spcPct val="100000"/>
                </a:lnSpc>
              </a:pPr>
              <a:endParaRPr lang="nl-NL" sz="1050" b="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op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Indeling</a:t>
              </a: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</p:txBody>
        </p:sp>
        <p:pic>
          <p:nvPicPr>
            <p:cNvPr id="124" name="Icon Nieuwe dia">
              <a:extLst>
                <a:ext uri="{FF2B5EF4-FFF2-40B4-BE49-F238E27FC236}">
                  <a16:creationId xmlns:a16="http://schemas.microsoft.com/office/drawing/2014/main" id="{7514B464-40D9-4395-B242-8B1A8E5A6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-2003707" y="2776092"/>
              <a:ext cx="495369" cy="762106"/>
            </a:xfrm>
            <a:prstGeom prst="rect">
              <a:avLst/>
            </a:prstGeom>
          </p:spPr>
        </p:pic>
        <p:sp>
          <p:nvSpPr>
            <p:cNvPr id="125" name="Pijl">
              <a:extLst>
                <a:ext uri="{FF2B5EF4-FFF2-40B4-BE49-F238E27FC236}">
                  <a16:creationId xmlns:a16="http://schemas.microsoft.com/office/drawing/2014/main" id="{764757AD-2B56-4485-A16B-AA17D099C223}"/>
                </a:ext>
              </a:extLst>
            </p:cNvPr>
            <p:cNvSpPr/>
            <p:nvPr userDrawn="1"/>
          </p:nvSpPr>
          <p:spPr>
            <a:xfrm>
              <a:off x="-1498911" y="3213945"/>
              <a:ext cx="606634" cy="181070"/>
            </a:xfrm>
            <a:prstGeom prst="lef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100" dirty="0">
                <a:solidFill>
                  <a:schemeClr val="tx1"/>
                </a:solidFill>
              </a:endParaRPr>
            </a:p>
          </p:txBody>
        </p:sp>
        <p:pic>
          <p:nvPicPr>
            <p:cNvPr id="126" name="Icon Indeling">
              <a:extLst>
                <a:ext uri="{FF2B5EF4-FFF2-40B4-BE49-F238E27FC236}">
                  <a16:creationId xmlns:a16="http://schemas.microsoft.com/office/drawing/2014/main" id="{087A846B-EA89-4B54-A854-EC14B13707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-2052470" y="4552251"/>
              <a:ext cx="838317" cy="228632"/>
            </a:xfrm>
            <a:prstGeom prst="rect">
              <a:avLst/>
            </a:prstGeom>
          </p:spPr>
        </p:pic>
        <p:cxnSp>
          <p:nvCxnSpPr>
            <p:cNvPr id="127" name="Lijn">
              <a:extLst>
                <a:ext uri="{FF2B5EF4-FFF2-40B4-BE49-F238E27FC236}">
                  <a16:creationId xmlns:a16="http://schemas.microsoft.com/office/drawing/2014/main" id="{EEEAE59C-FEF7-4ADA-9FDC-3CE8BDF07E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45133" y="224955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Lijn">
              <a:extLst>
                <a:ext uri="{FF2B5EF4-FFF2-40B4-BE49-F238E27FC236}">
                  <a16:creationId xmlns:a16="http://schemas.microsoft.com/office/drawing/2014/main" id="{DCE5BD24-CCFA-4DB5-A414-B10E7DB9B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45133" y="4186876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Tip Tekst opmaken">
            <a:extLst>
              <a:ext uri="{FF2B5EF4-FFF2-40B4-BE49-F238E27FC236}">
                <a16:creationId xmlns:a16="http://schemas.microsoft.com/office/drawing/2014/main" id="{72553A87-E6DE-4AC8-ADFF-F96D4DE43FE9}"/>
              </a:ext>
            </a:extLst>
          </p:cNvPr>
          <p:cNvGrpSpPr/>
          <p:nvPr userDrawn="1"/>
        </p:nvGrpSpPr>
        <p:grpSpPr>
          <a:xfrm>
            <a:off x="3908090" y="1391508"/>
            <a:ext cx="2304000" cy="4074985"/>
            <a:chOff x="-2564091" y="1731373"/>
            <a:chExt cx="2304000" cy="4074985"/>
          </a:xfrm>
        </p:grpSpPr>
        <p:sp>
          <p:nvSpPr>
            <p:cNvPr id="130" name="Tip tekst">
              <a:extLst>
                <a:ext uri="{FF2B5EF4-FFF2-40B4-BE49-F238E27FC236}">
                  <a16:creationId xmlns:a16="http://schemas.microsoft.com/office/drawing/2014/main" id="{D7BB2FFC-8DBF-407F-8DB2-3AA87503BAF7}"/>
                </a:ext>
              </a:extLst>
            </p:cNvPr>
            <p:cNvSpPr txBox="1"/>
            <p:nvPr userDrawn="1"/>
          </p:nvSpPr>
          <p:spPr>
            <a:xfrm>
              <a:off x="-2564091" y="1731373"/>
              <a:ext cx="2304000" cy="387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Tekst opmaken</a:t>
              </a:r>
            </a:p>
            <a:p>
              <a:pPr>
                <a:lnSpc>
                  <a:spcPct val="100000"/>
                </a:lnSpc>
              </a:pPr>
              <a:endParaRPr lang="nl-NL" sz="1050" cap="all" baseline="0" noProof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 tekstkaders zijn vijf stijlen ingesteld: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Je kiest een stijl door </a:t>
              </a:r>
              <a:r>
                <a:rPr lang="nl-NL" sz="1050" i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aan het begin van een alinea 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of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[Shift]+[Tab]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te drukken: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Met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kies je de </a:t>
              </a:r>
              <a:r>
                <a:rPr lang="nl-NL" sz="1050" u="sng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volgende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stijl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Met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[Shift]+[Tab]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kies je de </a:t>
              </a:r>
              <a:r>
                <a:rPr lang="nl-NL" sz="1050" u="sng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vorige</a:t>
              </a:r>
              <a:r>
                <a:rPr lang="nl-NL" sz="105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stijl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r>
                <a:rPr lang="nl-NL" sz="105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Je kunt meerdere ‘sprongen’ tegelijk voor- of achteruit maken als je b.v. van stijl 1 naar stijl 4 wilt gaan. Je drukt dan aan het begin van een alinea meerdere keren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[Tab]</a:t>
              </a:r>
              <a:r>
                <a:rPr lang="nl-NL" sz="105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of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[Shift]+[Tab].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1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829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1" i="1" u="none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Tip</a:t>
              </a:r>
              <a:r>
                <a:rPr lang="nl-NL" sz="1050" b="1" i="1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</a:t>
              </a:r>
              <a:r>
                <a:rPr lang="nl-NL" sz="1050" b="0" i="1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 plaats van de Tab-toets kun je ook deze knoppen gebruiken (op de Start-tab):</a:t>
              </a:r>
            </a:p>
          </p:txBody>
        </p:sp>
        <p:pic>
          <p:nvPicPr>
            <p:cNvPr id="131" name="Icon Inspringen">
              <a:extLst>
                <a:ext uri="{FF2B5EF4-FFF2-40B4-BE49-F238E27FC236}">
                  <a16:creationId xmlns:a16="http://schemas.microsoft.com/office/drawing/2014/main" id="{CF43F927-00B0-4D5B-B697-0D4CC3EA58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63475" y="5628215"/>
              <a:ext cx="419158" cy="178143"/>
            </a:xfrm>
            <a:prstGeom prst="rect">
              <a:avLst/>
            </a:prstGeom>
          </p:spPr>
        </p:pic>
        <p:cxnSp>
          <p:nvCxnSpPr>
            <p:cNvPr id="132" name="Lijn">
              <a:extLst>
                <a:ext uri="{FF2B5EF4-FFF2-40B4-BE49-F238E27FC236}">
                  <a16:creationId xmlns:a16="http://schemas.microsoft.com/office/drawing/2014/main" id="{55783685-606D-41B5-B8A6-C63AC95E38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64091" y="1923866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" name="Screenprint stijlen">
              <a:extLst>
                <a:ext uri="{FF2B5EF4-FFF2-40B4-BE49-F238E27FC236}">
                  <a16:creationId xmlns:a16="http://schemas.microsoft.com/office/drawing/2014/main" id="{86BD6095-FD1D-4D21-8E99-06BCB4E7C8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424850" y="2292251"/>
              <a:ext cx="1299921" cy="790317"/>
            </a:xfrm>
            <a:prstGeom prst="rect">
              <a:avLst/>
            </a:prstGeom>
          </p:spPr>
        </p:pic>
      </p:grpSp>
      <p:grpSp>
        <p:nvGrpSpPr>
          <p:cNvPr id="134" name="Tip Foto instellen">
            <a:extLst>
              <a:ext uri="{FF2B5EF4-FFF2-40B4-BE49-F238E27FC236}">
                <a16:creationId xmlns:a16="http://schemas.microsoft.com/office/drawing/2014/main" id="{36DEFC1B-2E82-48C4-A6CC-F2001A75A195}"/>
              </a:ext>
            </a:extLst>
          </p:cNvPr>
          <p:cNvGrpSpPr/>
          <p:nvPr userDrawn="1"/>
        </p:nvGrpSpPr>
        <p:grpSpPr>
          <a:xfrm>
            <a:off x="6641622" y="1391508"/>
            <a:ext cx="2304000" cy="5009064"/>
            <a:chOff x="6633481" y="1391507"/>
            <a:chExt cx="2304000" cy="5009064"/>
          </a:xfrm>
        </p:grpSpPr>
        <p:sp>
          <p:nvSpPr>
            <p:cNvPr id="135" name="Tip tekst">
              <a:extLst>
                <a:ext uri="{FF2B5EF4-FFF2-40B4-BE49-F238E27FC236}">
                  <a16:creationId xmlns:a16="http://schemas.microsoft.com/office/drawing/2014/main" id="{DAFF4126-7BC9-40F2-A4AD-0897615BC5FC}"/>
                </a:ext>
              </a:extLst>
            </p:cNvPr>
            <p:cNvSpPr txBox="1"/>
            <p:nvPr userDrawn="1"/>
          </p:nvSpPr>
          <p:spPr>
            <a:xfrm>
              <a:off x="6633481" y="1391507"/>
              <a:ext cx="2304000" cy="50090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algn="l" defTabSz="531979" rtl="0" eaLnBrk="1" latinLnBrk="0" hangingPunct="1">
                <a:lnSpc>
                  <a:spcPct val="100000"/>
                </a:lnSpc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Foto instellen</a:t>
              </a:r>
            </a:p>
            <a:p>
              <a:pPr marL="0" algn="l" defTabSz="531979" rtl="0" eaLnBrk="1" latinLnBrk="0" hangingPunct="1">
                <a:lnSpc>
                  <a:spcPct val="100000"/>
                </a:lnSpc>
              </a:pPr>
              <a:endParaRPr lang="nl-NL" sz="1050" b="0" kern="1200" cap="none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Een fotokader wordt altijd vanuit het midden van de gekozen foto gevuld. 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Als je een ander gedeelte van de foto wilt zien, gebruik je de functie ‘bijsnijden’: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de foto.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Afbeeldingsopmaak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Bijsnijden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Nu kun je de foto bewegen en daarmee het gewenste deel in beeld schuiven. Ook kun je de foto vergroten/ verkleinen door met de ronde witte greepjes in de hoeken te slepen.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naast het kader om de bijsnijden-functie te verlaten.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 algn="l" defTabSz="531979" rtl="0" eaLnBrk="1" latinLnBrk="0" hangingPunct="1">
                <a:lnSpc>
                  <a:spcPct val="100000"/>
                </a:lnSpc>
                <a:buFont typeface="Calibri" panose="020B0604020202020204" pitchFamily="34" charset="0"/>
                <a:buNone/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Andere foto kiezen</a:t>
              </a:r>
            </a:p>
            <a:p>
              <a:pPr marL="0" indent="0" algn="l" defTabSz="531979" rtl="0" eaLnBrk="1" latinLnBrk="0" hangingPunct="1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kern="1200" cap="none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Selecteer de foto.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Druk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[Delete]</a:t>
              </a: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Opnieuw instellen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1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Kies een nieuwe foto volgens de aanwijzingen.</a:t>
              </a:r>
            </a:p>
          </p:txBody>
        </p:sp>
        <p:cxnSp>
          <p:nvCxnSpPr>
            <p:cNvPr id="136" name="Lijn">
              <a:extLst>
                <a:ext uri="{FF2B5EF4-FFF2-40B4-BE49-F238E27FC236}">
                  <a16:creationId xmlns:a16="http://schemas.microsoft.com/office/drawing/2014/main" id="{A8E43A82-FA65-4B50-9828-C4740E9E74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33481" y="158400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Lijn">
              <a:extLst>
                <a:ext uri="{FF2B5EF4-FFF2-40B4-BE49-F238E27FC236}">
                  <a16:creationId xmlns:a16="http://schemas.microsoft.com/office/drawing/2014/main" id="{0150E791-AE56-48CE-BD8B-44B868408D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33481" y="5127989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8" name="Icon Bijsnijden" descr="Afbeelding met tafel&#10;&#10;Automatisch gegenereerde beschrijving">
              <a:extLst>
                <a:ext uri="{FF2B5EF4-FFF2-40B4-BE49-F238E27FC236}">
                  <a16:creationId xmlns:a16="http://schemas.microsoft.com/office/drawing/2014/main" id="{4B64F629-3218-474E-A1F5-909319BB8D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542" y="2948859"/>
              <a:ext cx="562053" cy="724001"/>
            </a:xfrm>
            <a:prstGeom prst="rect">
              <a:avLst/>
            </a:prstGeom>
          </p:spPr>
        </p:pic>
        <p:pic>
          <p:nvPicPr>
            <p:cNvPr id="139" name="Icon Opnieuw instellen">
              <a:extLst>
                <a:ext uri="{FF2B5EF4-FFF2-40B4-BE49-F238E27FC236}">
                  <a16:creationId xmlns:a16="http://schemas.microsoft.com/office/drawing/2014/main" id="{ECEAD7ED-CCA4-47A3-9804-4095FAD53D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014" y="5743449"/>
              <a:ext cx="1181265" cy="257211"/>
            </a:xfrm>
            <a:prstGeom prst="rect">
              <a:avLst/>
            </a:prstGeom>
          </p:spPr>
        </p:pic>
      </p:grpSp>
      <p:grpSp>
        <p:nvGrpSpPr>
          <p:cNvPr id="140" name="Tip Dia herstellen">
            <a:extLst>
              <a:ext uri="{FF2B5EF4-FFF2-40B4-BE49-F238E27FC236}">
                <a16:creationId xmlns:a16="http://schemas.microsoft.com/office/drawing/2014/main" id="{50F5CC48-804D-426E-8495-1935FB72D7E5}"/>
              </a:ext>
            </a:extLst>
          </p:cNvPr>
          <p:cNvGrpSpPr/>
          <p:nvPr userDrawn="1"/>
        </p:nvGrpSpPr>
        <p:grpSpPr>
          <a:xfrm>
            <a:off x="9375155" y="1391510"/>
            <a:ext cx="2304000" cy="4201150"/>
            <a:chOff x="9375155" y="1391507"/>
            <a:chExt cx="2304000" cy="4201150"/>
          </a:xfrm>
        </p:grpSpPr>
        <p:sp>
          <p:nvSpPr>
            <p:cNvPr id="141" name="Tip tekst">
              <a:extLst>
                <a:ext uri="{FF2B5EF4-FFF2-40B4-BE49-F238E27FC236}">
                  <a16:creationId xmlns:a16="http://schemas.microsoft.com/office/drawing/2014/main" id="{F03604F6-D217-4100-8DC7-447C5DF07B76}"/>
                </a:ext>
              </a:extLst>
            </p:cNvPr>
            <p:cNvSpPr txBox="1"/>
            <p:nvPr userDrawn="1"/>
          </p:nvSpPr>
          <p:spPr>
            <a:xfrm>
              <a:off x="9375155" y="1391507"/>
              <a:ext cx="2304000" cy="42011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Dia herstellen</a:t>
              </a:r>
            </a:p>
            <a:p>
              <a:pPr>
                <a:lnSpc>
                  <a:spcPct val="100000"/>
                </a:lnSpc>
              </a:pPr>
              <a:endParaRPr lang="nl-NL" sz="1050" b="0" cap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Als de dia-elementen niet (meer) op de juiste manier (over elkaar) liggen kun je de dia-indeling herstellen:</a:t>
              </a: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sng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Stap 1:</a:t>
              </a: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Verwijder eerst de bijsnijdingen van foto’s op deze dia (anders raken ze in STAP 2 verloren): </a:t>
              </a:r>
            </a:p>
            <a:p>
              <a:pPr marL="143991" marR="0" lvl="1" indent="-143991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Klik op de foto. </a:t>
              </a:r>
            </a:p>
            <a:p>
              <a:pPr marL="143991" marR="0" lvl="1" indent="-143991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Afbeeldingsopmaak</a:t>
              </a: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: klik op </a:t>
              </a:r>
              <a:r>
                <a:rPr lang="nl-NL" sz="1050" b="1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Afbeeldingen comprimeren</a:t>
              </a: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:</a:t>
              </a: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Selecteer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Bijgesneden gebieden van afbeeldingen verwijderen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en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Standaardresolutie gebruiken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Sluit af met een 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OK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sng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Stap 2: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Opnieuw instellen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142" name="Lijn">
              <a:extLst>
                <a:ext uri="{FF2B5EF4-FFF2-40B4-BE49-F238E27FC236}">
                  <a16:creationId xmlns:a16="http://schemas.microsoft.com/office/drawing/2014/main" id="{ECE3DE52-C3EA-4DC1-B3F9-EEA3DBCEEE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75155" y="158400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" name="Icon Afbeeldingen comprimeren">
              <a:extLst>
                <a:ext uri="{FF2B5EF4-FFF2-40B4-BE49-F238E27FC236}">
                  <a16:creationId xmlns:a16="http://schemas.microsoft.com/office/drawing/2014/main" id="{242BF795-21CD-4CB0-B783-A5078CF86B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9511434" y="3464874"/>
              <a:ext cx="1705213" cy="228632"/>
            </a:xfrm>
            <a:prstGeom prst="rect">
              <a:avLst/>
            </a:prstGeom>
          </p:spPr>
        </p:pic>
        <p:pic>
          <p:nvPicPr>
            <p:cNvPr id="144" name="Icon Opnieuw instellen">
              <a:extLst>
                <a:ext uri="{FF2B5EF4-FFF2-40B4-BE49-F238E27FC236}">
                  <a16:creationId xmlns:a16="http://schemas.microsoft.com/office/drawing/2014/main" id="{0F159EE5-0DB6-44B4-B1E3-B600765D8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8170" y="4937066"/>
              <a:ext cx="1181265" cy="257211"/>
            </a:xfrm>
            <a:prstGeom prst="rect">
              <a:avLst/>
            </a:prstGeom>
          </p:spPr>
        </p:pic>
      </p:grpSp>
      <p:sp>
        <p:nvSpPr>
          <p:cNvPr id="145" name="Tijdelijke aanduiding voor datum 1">
            <a:extLst>
              <a:ext uri="{FF2B5EF4-FFF2-40B4-BE49-F238E27FC236}">
                <a16:creationId xmlns:a16="http://schemas.microsoft.com/office/drawing/2014/main" id="{3FFF70E0-9C62-42C0-999D-79C01874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84432" y="6695008"/>
            <a:ext cx="360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fld id="{EA19CCE0-BDA6-4476-8DB9-F745240FEF3B}" type="datetime4">
              <a:rPr lang="nl-NL" smtClean="0"/>
              <a:t>27 november 2023</a:t>
            </a:fld>
            <a:endParaRPr lang="nl-NL" dirty="0"/>
          </a:p>
        </p:txBody>
      </p:sp>
      <p:sp>
        <p:nvSpPr>
          <p:cNvPr id="146" name="Tijdelijke aanduiding voor voettekst 2">
            <a:extLst>
              <a:ext uri="{FF2B5EF4-FFF2-40B4-BE49-F238E27FC236}">
                <a16:creationId xmlns:a16="http://schemas.microsoft.com/office/drawing/2014/main" id="{C970C9C0-2814-41BA-938D-B4F9E5E4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4432" y="6695010"/>
            <a:ext cx="36000" cy="9079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Titel van de presentatie via &gt;Invoegen &gt;Koptekst en voettekst</a:t>
            </a:r>
          </a:p>
        </p:txBody>
      </p:sp>
      <p:sp>
        <p:nvSpPr>
          <p:cNvPr id="147" name="Tijdelijke aanduiding voor dianummer 3">
            <a:extLst>
              <a:ext uri="{FF2B5EF4-FFF2-40B4-BE49-F238E27FC236}">
                <a16:creationId xmlns:a16="http://schemas.microsoft.com/office/drawing/2014/main" id="{0B7FD4F4-2E28-41DA-B738-FB098BA4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432" y="6695008"/>
            <a:ext cx="36000" cy="1692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fld id="{B8626174-7854-4699-ADD6-1A80D8049B5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8" name="Titel 4">
            <a:extLst>
              <a:ext uri="{FF2B5EF4-FFF2-40B4-BE49-F238E27FC236}">
                <a16:creationId xmlns:a16="http://schemas.microsoft.com/office/drawing/2014/main" id="{D1AB2F9D-80F5-47D5-B03F-079A6920C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0" y="-228203"/>
            <a:ext cx="360000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1816824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461054"/>
            <a:ext cx="7077900" cy="3085546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5017052"/>
            <a:ext cx="7077900" cy="1421848"/>
          </a:xfrm>
        </p:spPr>
        <p:txBody>
          <a:bodyPr anchor="b" anchorCtr="0"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9519E4E8-F87B-5204-80FC-278DCCC9A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396" cy="106680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175" y="0"/>
            <a:ext cx="39338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306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403897"/>
            <a:ext cx="5592000" cy="3310977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9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5017052"/>
            <a:ext cx="5592000" cy="1421848"/>
          </a:xfrm>
        </p:spPr>
        <p:txBody>
          <a:bodyPr anchor="b" anchorCtr="0"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9519E4E8-F87B-5204-80FC-278DCCC9A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396" cy="106680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03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9234000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B7ECB6D-C628-ACE6-6350-2BF54B14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6016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5200114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0543D8B-F124-1013-8CCD-04DAEE435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8000" y="1800000"/>
            <a:ext cx="5200114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76D0AED-52EA-FBDD-A426-F180EA0B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644215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5200114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0543D8B-F124-1013-8CCD-04DAEE435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8000" y="1800000"/>
            <a:ext cx="5200114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76D0AED-52EA-FBDD-A426-F180EA0B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84604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3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0543D8B-F124-1013-8CCD-04DAEE435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0814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2027BD83-0B68-49C9-8A84-818C4FAEB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7629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1D1E2FA-DA40-72C9-7BEF-E4AF15FE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909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5359772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56A9843E-3E2C-6619-59E2-6C606C132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 tIns="1512000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FB515A-8436-3E4F-B691-8B498C0E94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8DE415-0CFD-E991-85DD-E736832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1" y="518991"/>
            <a:ext cx="5359772" cy="111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1960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482286" cy="5343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EFBE5CF0-CAEA-240C-5643-B4D56C44AB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D26FFB97-8597-7672-4407-30CAE9694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5734315"/>
            <a:ext cx="9234000" cy="79031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[bijschrift]</a:t>
            </a:r>
          </a:p>
        </p:txBody>
      </p:sp>
    </p:spTree>
    <p:extLst>
      <p:ext uri="{BB962C8B-B14F-4D97-AF65-F5344CB8AC3E}">
        <p14:creationId xmlns:p14="http://schemas.microsoft.com/office/powerpoint/2010/main" val="286196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2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EFBE5CF0-CAEA-240C-5643-B4D56C44AB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4638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75" y="352131"/>
            <a:ext cx="5216897" cy="4267494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6500"/>
            </a:lvl1pPr>
          </a:lstStyle>
          <a:p>
            <a:r>
              <a:rPr lang="nl-NL" dirty="0"/>
              <a:t>[quote]</a:t>
            </a:r>
          </a:p>
        </p:txBody>
      </p:sp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DFED45C5-57FD-E984-8081-C9D1F806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id="{332E17D6-3DB9-EB51-65F8-A896A507C1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EAFD830-60F6-A594-BA2F-A7682EA0E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1" y="4819650"/>
            <a:ext cx="5359772" cy="36644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quotee</a:t>
            </a:r>
            <a:r>
              <a:rPr lang="nl-NL" dirty="0"/>
              <a:t>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088E91-BFA7-2BDC-0710-09E12C1522C6}"/>
              </a:ext>
            </a:extLst>
          </p:cNvPr>
          <p:cNvSpPr txBox="1"/>
          <p:nvPr userDrawn="1"/>
        </p:nvSpPr>
        <p:spPr>
          <a:xfrm>
            <a:off x="445650" y="364036"/>
            <a:ext cx="200025" cy="395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65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1421489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29456" y="352131"/>
            <a:ext cx="5216897" cy="4267494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6500"/>
            </a:lvl1pPr>
          </a:lstStyle>
          <a:p>
            <a:r>
              <a:rPr lang="nl-NL" dirty="0"/>
              <a:t>[quote]</a:t>
            </a:r>
          </a:p>
        </p:txBody>
      </p:sp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DFED45C5-57FD-E984-8081-C9D1F806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EAFD830-60F6-A594-BA2F-A7682EA0E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582" y="4819650"/>
            <a:ext cx="5359772" cy="36644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quotee</a:t>
            </a:r>
            <a:r>
              <a:rPr lang="nl-NL" dirty="0"/>
              <a:t>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088E91-BFA7-2BDC-0710-09E12C1522C6}"/>
              </a:ext>
            </a:extLst>
          </p:cNvPr>
          <p:cNvSpPr txBox="1"/>
          <p:nvPr userDrawn="1"/>
        </p:nvSpPr>
        <p:spPr>
          <a:xfrm>
            <a:off x="6328231" y="364036"/>
            <a:ext cx="200025" cy="395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65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394467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447381"/>
            <a:ext cx="7077900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175" y="0"/>
            <a:ext cx="39338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054"/>
            <a:ext cx="2001016" cy="10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257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9257" y="0"/>
            <a:ext cx="6342743" cy="6858000"/>
          </a:xfrm>
          <a:noFill/>
        </p:spPr>
        <p:txBody>
          <a:bodyPr lIns="684000" tIns="79200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pictogram om een illustratie met een transparante achtergrond in te voegen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054"/>
            <a:ext cx="2001016" cy="10759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447381"/>
            <a:ext cx="6236165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93929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pagin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482286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Om een foto op de achtergrond te plaatsen: selecteer het grijze vlak en kies &gt;Invoegen &gt;Afbeeldingen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314" y="1365250"/>
            <a:ext cx="9013372" cy="4127500"/>
          </a:xfrm>
        </p:spPr>
        <p:txBody>
          <a:bodyPr tIns="288000" anchor="ctr" anchorCtr="0"/>
          <a:lstStyle>
            <a:lvl1pPr algn="ctr">
              <a:lnSpc>
                <a:spcPct val="55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678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3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0543D8B-F124-1013-8CCD-04DAEE435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0814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2027BD83-0B68-49C9-8A84-818C4FAEB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7629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1D1E2FA-DA40-72C9-7BEF-E4AF15FE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506649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0E5990-FFC3-472F-A20B-378EEEE3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76472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5296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447381"/>
            <a:ext cx="5230878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 dirty="0"/>
              <a:t>[bedankje]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06"/>
            <a:ext cx="2001016" cy="1075946"/>
          </a:xfrm>
          <a:prstGeom prst="rect">
            <a:avLst/>
          </a:prstGeom>
        </p:spPr>
      </p:pic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68757D47-0F61-FCDE-D6FA-689B96DDFB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16CEA6E-597D-72B3-3C83-5CF6CC2AD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84"/>
            <a:ext cx="2965710" cy="207721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A6293AF-C186-242B-9200-D9B9334F0BDF}"/>
              </a:ext>
            </a:extLst>
          </p:cNvPr>
          <p:cNvSpPr txBox="1"/>
          <p:nvPr userDrawn="1"/>
        </p:nvSpPr>
        <p:spPr>
          <a:xfrm>
            <a:off x="504000" y="5665304"/>
            <a:ext cx="5230878" cy="76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</a:pPr>
            <a:r>
              <a:rPr lang="nl-NL" sz="1750" spc="-100" baseline="0" dirty="0"/>
              <a:t>Gedempte Zuiderdiep 98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Postbus 7081, 9701 JB Groningen 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duurzaamgroningen.nl</a:t>
            </a:r>
          </a:p>
        </p:txBody>
      </p:sp>
    </p:spTree>
    <p:extLst>
      <p:ext uri="{BB962C8B-B14F-4D97-AF65-F5344CB8AC3E}">
        <p14:creationId xmlns:p14="http://schemas.microsoft.com/office/powerpoint/2010/main" val="16077646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afbeelding 12">
            <a:extLst>
              <a:ext uri="{FF2B5EF4-FFF2-40B4-BE49-F238E27FC236}">
                <a16:creationId xmlns:a16="http://schemas.microsoft.com/office/drawing/2014/main" id="{A808A93F-560F-43AA-1AA1-130C8ACF32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28591" y="0"/>
            <a:ext cx="7063409" cy="6858000"/>
          </a:xfrm>
          <a:noFill/>
        </p:spPr>
        <p:txBody>
          <a:bodyPr lIns="684000" tIns="79200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pictogram om een illustratie met een transparante achtergrond in te voegen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06"/>
            <a:ext cx="2001016" cy="1075946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16CEA6E-597D-72B3-3C83-5CF6CC2AD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84"/>
            <a:ext cx="2965710" cy="207721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A6293AF-C186-242B-9200-D9B9334F0BDF}"/>
              </a:ext>
            </a:extLst>
          </p:cNvPr>
          <p:cNvSpPr txBox="1"/>
          <p:nvPr userDrawn="1"/>
        </p:nvSpPr>
        <p:spPr>
          <a:xfrm>
            <a:off x="504000" y="5665304"/>
            <a:ext cx="5230878" cy="76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</a:pPr>
            <a:r>
              <a:rPr lang="nl-NL" sz="1750" spc="-100" baseline="0" dirty="0"/>
              <a:t>Gedempte Zuiderdiep 98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Postbus 7081, 9701 JB Groningen 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duurzaamgroningen.nl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447381"/>
            <a:ext cx="5230878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 dirty="0"/>
              <a:t>[bedankje]</a:t>
            </a:r>
          </a:p>
        </p:txBody>
      </p:sp>
    </p:spTree>
    <p:extLst>
      <p:ext uri="{BB962C8B-B14F-4D97-AF65-F5344CB8AC3E}">
        <p14:creationId xmlns:p14="http://schemas.microsoft.com/office/powerpoint/2010/main" val="19942768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461054"/>
            <a:ext cx="7077900" cy="3085546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5017052"/>
            <a:ext cx="7077900" cy="1421848"/>
          </a:xfrm>
        </p:spPr>
        <p:txBody>
          <a:bodyPr anchor="b" anchorCtr="0"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9519E4E8-F87B-5204-80FC-278DCCC9A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396" cy="106680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175" y="0"/>
            <a:ext cx="39338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91701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403897"/>
            <a:ext cx="5592000" cy="3310977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9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5017052"/>
            <a:ext cx="5592000" cy="1421848"/>
          </a:xfrm>
        </p:spPr>
        <p:txBody>
          <a:bodyPr anchor="b" anchorCtr="0"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9519E4E8-F87B-5204-80FC-278DCCC9A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396" cy="106680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92843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9234000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B7ECB6D-C628-ACE6-6350-2BF54B14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28832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5200114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0543D8B-F124-1013-8CCD-04DAEE435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8000" y="1800000"/>
            <a:ext cx="5200114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76D0AED-52EA-FBDD-A426-F180EA0B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147684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3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0543D8B-F124-1013-8CCD-04DAEE435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0814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2027BD83-0B68-49C9-8A84-818C4FAEB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7629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1D1E2FA-DA40-72C9-7BEF-E4AF15FE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939661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5359772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56A9843E-3E2C-6619-59E2-6C606C132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 tIns="1512000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FB515A-8436-3E4F-B691-8B498C0E94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8DE415-0CFD-E991-85DD-E736832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1" y="518991"/>
            <a:ext cx="5359772" cy="111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353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5359772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56A9843E-3E2C-6619-59E2-6C606C132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 tIns="1512000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FB515A-8436-3E4F-B691-8B498C0E94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8DE415-0CFD-E991-85DD-E736832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1" y="518991"/>
            <a:ext cx="5359772" cy="111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96388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482286" cy="5343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EFBE5CF0-CAEA-240C-5643-B4D56C44AB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D26FFB97-8597-7672-4407-30CAE9694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5734315"/>
            <a:ext cx="9234000" cy="79031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[bijschrift]</a:t>
            </a:r>
          </a:p>
        </p:txBody>
      </p:sp>
    </p:spTree>
    <p:extLst>
      <p:ext uri="{BB962C8B-B14F-4D97-AF65-F5344CB8AC3E}">
        <p14:creationId xmlns:p14="http://schemas.microsoft.com/office/powerpoint/2010/main" val="17987438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2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EFBE5CF0-CAEA-240C-5643-B4D56C44AB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0886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75" y="352131"/>
            <a:ext cx="5216897" cy="4267494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6500"/>
            </a:lvl1pPr>
          </a:lstStyle>
          <a:p>
            <a:r>
              <a:rPr lang="nl-NL" dirty="0"/>
              <a:t>[quote]</a:t>
            </a:r>
          </a:p>
        </p:txBody>
      </p:sp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DFED45C5-57FD-E984-8081-C9D1F806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id="{332E17D6-3DB9-EB51-65F8-A896A507C1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EAFD830-60F6-A594-BA2F-A7682EA0E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1" y="4819650"/>
            <a:ext cx="5359772" cy="36644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quotee</a:t>
            </a:r>
            <a:r>
              <a:rPr lang="nl-NL" dirty="0"/>
              <a:t>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088E91-BFA7-2BDC-0710-09E12C1522C6}"/>
              </a:ext>
            </a:extLst>
          </p:cNvPr>
          <p:cNvSpPr txBox="1"/>
          <p:nvPr userDrawn="1"/>
        </p:nvSpPr>
        <p:spPr>
          <a:xfrm>
            <a:off x="445650" y="364036"/>
            <a:ext cx="200025" cy="395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65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4810309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29456" y="352131"/>
            <a:ext cx="5216897" cy="4267494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6500"/>
            </a:lvl1pPr>
          </a:lstStyle>
          <a:p>
            <a:r>
              <a:rPr lang="nl-NL" dirty="0"/>
              <a:t>[quote]</a:t>
            </a:r>
          </a:p>
        </p:txBody>
      </p:sp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DFED45C5-57FD-E984-8081-C9D1F806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EAFD830-60F6-A594-BA2F-A7682EA0E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582" y="4819650"/>
            <a:ext cx="5359772" cy="36644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quotee</a:t>
            </a:r>
            <a:r>
              <a:rPr lang="nl-NL" dirty="0"/>
              <a:t>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088E91-BFA7-2BDC-0710-09E12C1522C6}"/>
              </a:ext>
            </a:extLst>
          </p:cNvPr>
          <p:cNvSpPr txBox="1"/>
          <p:nvPr userDrawn="1"/>
        </p:nvSpPr>
        <p:spPr>
          <a:xfrm>
            <a:off x="6328231" y="364036"/>
            <a:ext cx="200025" cy="395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65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13314416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447381"/>
            <a:ext cx="7077900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175" y="0"/>
            <a:ext cx="39338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054"/>
            <a:ext cx="2001016" cy="10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368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9257" y="0"/>
            <a:ext cx="6342743" cy="6858000"/>
          </a:xfrm>
          <a:noFill/>
        </p:spPr>
        <p:txBody>
          <a:bodyPr lIns="684000" tIns="79200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pictogram om een illustratie met een transparante achtergrond in te voegen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054"/>
            <a:ext cx="2001016" cy="10759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447381"/>
            <a:ext cx="6236165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0033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pagin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482286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Om een foto op de achtergrond te plaatsen: selecteer het grijze vlak en kies &gt;Invoegen &gt;Afbeeldingen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314" y="1365250"/>
            <a:ext cx="9013372" cy="4127500"/>
          </a:xfrm>
        </p:spPr>
        <p:txBody>
          <a:bodyPr tIns="288000" anchor="ctr" anchorCtr="0"/>
          <a:lstStyle>
            <a:lvl1pPr algn="ctr">
              <a:lnSpc>
                <a:spcPct val="55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96473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0E5990-FFC3-472F-A20B-378EEEE3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67303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6202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447381"/>
            <a:ext cx="5230878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 dirty="0"/>
              <a:t>[bedankje]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06"/>
            <a:ext cx="2001016" cy="1075946"/>
          </a:xfrm>
          <a:prstGeom prst="rect">
            <a:avLst/>
          </a:prstGeom>
        </p:spPr>
      </p:pic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68757D47-0F61-FCDE-D6FA-689B96DDFB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16CEA6E-597D-72B3-3C83-5CF6CC2AD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84"/>
            <a:ext cx="2965710" cy="207721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A6293AF-C186-242B-9200-D9B9334F0BDF}"/>
              </a:ext>
            </a:extLst>
          </p:cNvPr>
          <p:cNvSpPr txBox="1"/>
          <p:nvPr userDrawn="1"/>
        </p:nvSpPr>
        <p:spPr>
          <a:xfrm>
            <a:off x="504000" y="5665304"/>
            <a:ext cx="5230878" cy="76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</a:pPr>
            <a:r>
              <a:rPr lang="nl-NL" sz="1750" spc="-100" baseline="0" dirty="0"/>
              <a:t>Gedempte Zuiderdiep 98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Postbus 7081, 9701 JB Groningen 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duurzaamgroningen.nl</a:t>
            </a:r>
          </a:p>
        </p:txBody>
      </p:sp>
    </p:spTree>
    <p:extLst>
      <p:ext uri="{BB962C8B-B14F-4D97-AF65-F5344CB8AC3E}">
        <p14:creationId xmlns:p14="http://schemas.microsoft.com/office/powerpoint/2010/main" val="343687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482286" cy="5343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EFBE5CF0-CAEA-240C-5643-B4D56C44AB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D26FFB97-8597-7672-4407-30CAE9694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5734315"/>
            <a:ext cx="9234000" cy="79031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[bijschrift]</a:t>
            </a:r>
          </a:p>
        </p:txBody>
      </p:sp>
    </p:spTree>
    <p:extLst>
      <p:ext uri="{BB962C8B-B14F-4D97-AF65-F5344CB8AC3E}">
        <p14:creationId xmlns:p14="http://schemas.microsoft.com/office/powerpoint/2010/main" val="1157401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afbeelding 12">
            <a:extLst>
              <a:ext uri="{FF2B5EF4-FFF2-40B4-BE49-F238E27FC236}">
                <a16:creationId xmlns:a16="http://schemas.microsoft.com/office/drawing/2014/main" id="{A808A93F-560F-43AA-1AA1-130C8ACF32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28591" y="0"/>
            <a:ext cx="7063409" cy="6858000"/>
          </a:xfrm>
          <a:noFill/>
        </p:spPr>
        <p:txBody>
          <a:bodyPr lIns="684000" tIns="79200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pictogram om een illustratie met een transparante achtergrond in te voegen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06"/>
            <a:ext cx="2001016" cy="1075946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16CEA6E-597D-72B3-3C83-5CF6CC2AD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84"/>
            <a:ext cx="2965710" cy="207721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A6293AF-C186-242B-9200-D9B9334F0BDF}"/>
              </a:ext>
            </a:extLst>
          </p:cNvPr>
          <p:cNvSpPr txBox="1"/>
          <p:nvPr userDrawn="1"/>
        </p:nvSpPr>
        <p:spPr>
          <a:xfrm>
            <a:off x="504000" y="5665304"/>
            <a:ext cx="5230878" cy="76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</a:pPr>
            <a:r>
              <a:rPr lang="nl-NL" sz="1750" spc="-100" baseline="0" dirty="0"/>
              <a:t>Gedempte Zuiderdiep 98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Postbus 7081, 9701 JB Groningen </a:t>
            </a:r>
          </a:p>
          <a:p>
            <a:pPr>
              <a:lnSpc>
                <a:spcPct val="94000"/>
              </a:lnSpc>
            </a:pPr>
            <a:r>
              <a:rPr lang="nl-NL" sz="1750" spc="-100" baseline="0" dirty="0"/>
              <a:t>duurzaamgroningen.nl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447381"/>
            <a:ext cx="5230878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 dirty="0"/>
              <a:t>[bedankje]</a:t>
            </a:r>
          </a:p>
        </p:txBody>
      </p:sp>
    </p:spTree>
    <p:extLst>
      <p:ext uri="{BB962C8B-B14F-4D97-AF65-F5344CB8AC3E}">
        <p14:creationId xmlns:p14="http://schemas.microsoft.com/office/powerpoint/2010/main" val="24117169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B6CB3-EF9E-4ECE-B34D-3B6D9715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A6D5C8-CFE1-4505-AE1F-6EC66ABA5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B06A30-A542-4EBC-8E81-878471FD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14EB-0329-44E2-8D4A-DC6F11786271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C42FAE-0246-418E-8058-E1BC4D99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EBBA80-79CB-4C42-AC68-888115DA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821B-F127-4F24-B204-65BC934987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1538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461054"/>
            <a:ext cx="7077900" cy="3085546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5017052"/>
            <a:ext cx="7077900" cy="1421848"/>
          </a:xfrm>
        </p:spPr>
        <p:txBody>
          <a:bodyPr anchor="b" anchorCtr="0"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9519E4E8-F87B-5204-80FC-278DCCC9A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396" cy="106680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175" y="0"/>
            <a:ext cx="39338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64065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403897"/>
            <a:ext cx="5592000" cy="3310977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9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5017052"/>
            <a:ext cx="5592000" cy="1421848"/>
          </a:xfrm>
        </p:spPr>
        <p:txBody>
          <a:bodyPr anchor="b" anchorCtr="0"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Logo" descr="Afbeelding met tekst&#10;&#10;Automatisch gegenereerde beschrijving">
            <a:extLst>
              <a:ext uri="{FF2B5EF4-FFF2-40B4-BE49-F238E27FC236}">
                <a16:creationId xmlns:a16="http://schemas.microsoft.com/office/drawing/2014/main" id="{9519E4E8-F87B-5204-80FC-278DCCC9A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3396" cy="106680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45213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9234000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B7ECB6D-C628-ACE6-6350-2BF54B14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31074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5200114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0543D8B-F124-1013-8CCD-04DAEE435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8000" y="1800000"/>
            <a:ext cx="5200114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76D0AED-52EA-FBDD-A426-F180EA0B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638434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3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0543D8B-F124-1013-8CCD-04DAEE435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0814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2027BD83-0B68-49C9-8A84-818C4FAEB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7629" y="1800000"/>
            <a:ext cx="3313257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1D1E2FA-DA40-72C9-7BEF-E4AF15FE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363795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5964A-E8DC-E054-BE09-9F98B3011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800000"/>
            <a:ext cx="5359772" cy="4892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56A9843E-3E2C-6619-59E2-6C606C132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 tIns="1512000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FB515A-8436-3E4F-B691-8B498C0E94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8DE415-0CFD-E991-85DD-E736832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1" y="518991"/>
            <a:ext cx="5359772" cy="111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8916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482286" cy="53435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EFBE5CF0-CAEA-240C-5643-B4D56C44AB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D26FFB97-8597-7672-4407-30CAE9694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5734315"/>
            <a:ext cx="9234000" cy="79031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[bijschrift]</a:t>
            </a:r>
          </a:p>
        </p:txBody>
      </p:sp>
    </p:spTree>
    <p:extLst>
      <p:ext uri="{BB962C8B-B14F-4D97-AF65-F5344CB8AC3E}">
        <p14:creationId xmlns:p14="http://schemas.microsoft.com/office/powerpoint/2010/main" val="17059910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2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EFBE5CF0-CAEA-240C-5643-B4D56C44AB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237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2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EFBE5CF0-CAEA-240C-5643-B4D56C44AB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06104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75" y="352131"/>
            <a:ext cx="5216897" cy="4267494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6500"/>
            </a:lvl1pPr>
          </a:lstStyle>
          <a:p>
            <a:r>
              <a:rPr lang="nl-NL" dirty="0"/>
              <a:t>[quote]</a:t>
            </a:r>
          </a:p>
        </p:txBody>
      </p:sp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DFED45C5-57FD-E984-8081-C9D1F806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id="{332E17D6-3DB9-EB51-65F8-A896A507C1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EAFD830-60F6-A594-BA2F-A7682EA0E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1" y="4819650"/>
            <a:ext cx="5359772" cy="36644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quotee</a:t>
            </a:r>
            <a:r>
              <a:rPr lang="nl-NL" dirty="0"/>
              <a:t>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088E91-BFA7-2BDC-0710-09E12C1522C6}"/>
              </a:ext>
            </a:extLst>
          </p:cNvPr>
          <p:cNvSpPr txBox="1"/>
          <p:nvPr userDrawn="1"/>
        </p:nvSpPr>
        <p:spPr>
          <a:xfrm>
            <a:off x="445650" y="364036"/>
            <a:ext cx="200025" cy="395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65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37324971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29456" y="352131"/>
            <a:ext cx="5216897" cy="4267494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6500"/>
            </a:lvl1pPr>
          </a:lstStyle>
          <a:p>
            <a:r>
              <a:rPr lang="nl-NL" dirty="0"/>
              <a:t>[quote]</a:t>
            </a:r>
          </a:p>
        </p:txBody>
      </p:sp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DFED45C5-57FD-E984-8081-C9D1F806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EAFD830-60F6-A594-BA2F-A7682EA0E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582" y="4819650"/>
            <a:ext cx="5359772" cy="36644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quotee</a:t>
            </a:r>
            <a:r>
              <a:rPr lang="nl-NL" dirty="0"/>
              <a:t>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088E91-BFA7-2BDC-0710-09E12C1522C6}"/>
              </a:ext>
            </a:extLst>
          </p:cNvPr>
          <p:cNvSpPr txBox="1"/>
          <p:nvPr userDrawn="1"/>
        </p:nvSpPr>
        <p:spPr>
          <a:xfrm>
            <a:off x="6328231" y="364036"/>
            <a:ext cx="200025" cy="395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65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4020968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f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447381"/>
            <a:ext cx="7077900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8175" y="0"/>
            <a:ext cx="39338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054"/>
            <a:ext cx="2001016" cy="10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326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illustrat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9257" y="0"/>
            <a:ext cx="6342743" cy="6858000"/>
          </a:xfrm>
          <a:noFill/>
        </p:spPr>
        <p:txBody>
          <a:bodyPr lIns="684000" tIns="79200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pictogram om een illustratie met een transparante achtergrond in te voegen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054"/>
            <a:ext cx="2001016" cy="10759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447381"/>
            <a:ext cx="6236165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10569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pagin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3F6C84-47D1-FB8F-980B-E433FF1999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482286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Om een foto op de achtergrond te plaatsen: selecteer het grijze vlak en kies &gt;Invoegen &gt;Afbeeldingen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314" y="1365250"/>
            <a:ext cx="9013372" cy="4127500"/>
          </a:xfrm>
        </p:spPr>
        <p:txBody>
          <a:bodyPr tIns="288000" anchor="ctr" anchorCtr="0"/>
          <a:lstStyle>
            <a:lvl1pPr algn="ctr">
              <a:lnSpc>
                <a:spcPct val="55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17603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0E5990-FFC3-472F-A20B-378EEEE3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666458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8617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dankt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447381"/>
            <a:ext cx="5230878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 dirty="0"/>
              <a:t>[bedankje]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06"/>
            <a:ext cx="2001016" cy="1075946"/>
          </a:xfrm>
          <a:prstGeom prst="rect">
            <a:avLst/>
          </a:prstGeom>
        </p:spPr>
      </p:pic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68757D47-0F61-FCDE-D6FA-689B96DDFB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Gemeente Groningen" descr="Afbeelding met tekst&#10;&#10;Automatisch gegenereerde beschrijving">
            <a:extLst>
              <a:ext uri="{FF2B5EF4-FFF2-40B4-BE49-F238E27FC236}">
                <a16:creationId xmlns:a16="http://schemas.microsoft.com/office/drawing/2014/main" id="{616CEA6E-597D-72B3-3C83-5CF6CC2AD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84"/>
            <a:ext cx="2965710" cy="2077216"/>
          </a:xfrm>
          <a:prstGeom prst="rect">
            <a:avLst/>
          </a:prstGeom>
        </p:spPr>
      </p:pic>
      <p:sp>
        <p:nvSpPr>
          <p:cNvPr id="12" name="Adres">
            <a:extLst>
              <a:ext uri="{FF2B5EF4-FFF2-40B4-BE49-F238E27FC236}">
                <a16:creationId xmlns:a16="http://schemas.microsoft.com/office/drawing/2014/main" id="{9A6293AF-C186-242B-9200-D9B9334F0BDF}"/>
              </a:ext>
            </a:extLst>
          </p:cNvPr>
          <p:cNvSpPr txBox="1"/>
          <p:nvPr userDrawn="1"/>
        </p:nvSpPr>
        <p:spPr>
          <a:xfrm>
            <a:off x="504000" y="5665304"/>
            <a:ext cx="5230878" cy="101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</a:pPr>
            <a:r>
              <a:rPr lang="nl-NL" sz="1400" spc="-100" baseline="0" dirty="0"/>
              <a:t>Gedempte Zuiderdiep 98</a:t>
            </a:r>
          </a:p>
          <a:p>
            <a:pPr>
              <a:lnSpc>
                <a:spcPct val="94000"/>
              </a:lnSpc>
            </a:pPr>
            <a:r>
              <a:rPr lang="nl-NL" sz="1400" spc="-100" baseline="0" dirty="0"/>
              <a:t>Postbus 7081, 9701 JB Groningen </a:t>
            </a:r>
          </a:p>
          <a:p>
            <a:pPr>
              <a:lnSpc>
                <a:spcPct val="94000"/>
              </a:lnSpc>
            </a:pPr>
            <a:r>
              <a:rPr lang="nl-NL" sz="1400" spc="-100" baseline="0" dirty="0"/>
              <a:t>duurzaamgroningen.nl</a:t>
            </a:r>
          </a:p>
          <a:p>
            <a:pPr>
              <a:lnSpc>
                <a:spcPct val="94000"/>
              </a:lnSpc>
            </a:pPr>
            <a:endParaRPr lang="nl-NL" sz="1400" spc="-100" baseline="0" dirty="0"/>
          </a:p>
          <a:p>
            <a:pPr>
              <a:lnSpc>
                <a:spcPct val="94000"/>
              </a:lnSpc>
            </a:pPr>
            <a:r>
              <a:rPr lang="nl-NL" sz="1400" spc="-100" baseline="0" dirty="0"/>
              <a:t>Volg ons:</a:t>
            </a:r>
          </a:p>
        </p:txBody>
      </p:sp>
      <p:pic>
        <p:nvPicPr>
          <p:cNvPr id="5" name="Icon Instagram">
            <a:hlinkClick r:id="rId4"/>
            <a:extLst>
              <a:ext uri="{FF2B5EF4-FFF2-40B4-BE49-F238E27FC236}">
                <a16:creationId xmlns:a16="http://schemas.microsoft.com/office/drawing/2014/main" id="{0E851C1D-8506-9EF0-1C5F-FA47652227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90" y="6410629"/>
            <a:ext cx="236220" cy="236220"/>
          </a:xfrm>
          <a:prstGeom prst="rect">
            <a:avLst/>
          </a:prstGeom>
        </p:spPr>
      </p:pic>
      <p:pic>
        <p:nvPicPr>
          <p:cNvPr id="8" name="Icon Facebook">
            <a:hlinkClick r:id="rId6"/>
            <a:extLst>
              <a:ext uri="{FF2B5EF4-FFF2-40B4-BE49-F238E27FC236}">
                <a16:creationId xmlns:a16="http://schemas.microsoft.com/office/drawing/2014/main" id="{3D0D959E-E89E-A59A-518D-A405506F7EB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57" y="6410619"/>
            <a:ext cx="236230" cy="236230"/>
          </a:xfrm>
          <a:prstGeom prst="rect">
            <a:avLst/>
          </a:prstGeom>
        </p:spPr>
      </p:pic>
      <p:pic>
        <p:nvPicPr>
          <p:cNvPr id="13" name="Icon LinkedIn">
            <a:hlinkClick r:id="rId8"/>
            <a:extLst>
              <a:ext uri="{FF2B5EF4-FFF2-40B4-BE49-F238E27FC236}">
                <a16:creationId xmlns:a16="http://schemas.microsoft.com/office/drawing/2014/main" id="{720366DB-F076-EB4D-CD31-1CA8E5707C5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03" y="6410619"/>
            <a:ext cx="236230" cy="2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dankt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afbeelding 12">
            <a:extLst>
              <a:ext uri="{FF2B5EF4-FFF2-40B4-BE49-F238E27FC236}">
                <a16:creationId xmlns:a16="http://schemas.microsoft.com/office/drawing/2014/main" id="{A808A93F-560F-43AA-1AA1-130C8ACF32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28591" y="0"/>
            <a:ext cx="7063409" cy="6858000"/>
          </a:xfrm>
          <a:noFill/>
        </p:spPr>
        <p:txBody>
          <a:bodyPr lIns="684000" tIns="79200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pictogram om een illustratie met een transparante achtergrond in te voegen</a:t>
            </a:r>
          </a:p>
        </p:txBody>
      </p:sp>
      <p:pic>
        <p:nvPicPr>
          <p:cNvPr id="7" name="Logo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C86588-1864-524D-0A54-D7BFC5465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506"/>
            <a:ext cx="2001016" cy="1075946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16CEA6E-597D-72B3-3C83-5CF6CC2AD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784"/>
            <a:ext cx="2965710" cy="207721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447381"/>
            <a:ext cx="5230878" cy="4127500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12000"/>
            </a:lvl1pPr>
          </a:lstStyle>
          <a:p>
            <a:r>
              <a:rPr lang="nl-NL" dirty="0"/>
              <a:t>[bedankje]</a:t>
            </a:r>
          </a:p>
        </p:txBody>
      </p:sp>
      <p:sp>
        <p:nvSpPr>
          <p:cNvPr id="3" name="Adres">
            <a:extLst>
              <a:ext uri="{FF2B5EF4-FFF2-40B4-BE49-F238E27FC236}">
                <a16:creationId xmlns:a16="http://schemas.microsoft.com/office/drawing/2014/main" id="{5408A64D-C895-6CCA-AB12-FD09CB0FDDAF}"/>
              </a:ext>
            </a:extLst>
          </p:cNvPr>
          <p:cNvSpPr txBox="1"/>
          <p:nvPr userDrawn="1"/>
        </p:nvSpPr>
        <p:spPr>
          <a:xfrm>
            <a:off x="504000" y="5665304"/>
            <a:ext cx="5230878" cy="101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</a:pPr>
            <a:r>
              <a:rPr lang="nl-NL" sz="1400" spc="-100" baseline="0" dirty="0"/>
              <a:t>Gedempte Zuiderdiep 98</a:t>
            </a:r>
          </a:p>
          <a:p>
            <a:pPr>
              <a:lnSpc>
                <a:spcPct val="94000"/>
              </a:lnSpc>
            </a:pPr>
            <a:r>
              <a:rPr lang="nl-NL" sz="1400" spc="-100" baseline="0" dirty="0"/>
              <a:t>Postbus 7081, 9701 JB Groningen </a:t>
            </a:r>
          </a:p>
          <a:p>
            <a:pPr>
              <a:lnSpc>
                <a:spcPct val="94000"/>
              </a:lnSpc>
            </a:pPr>
            <a:r>
              <a:rPr lang="nl-NL" sz="1400" spc="-100" baseline="0" dirty="0"/>
              <a:t>duurzaamgroningen.nl</a:t>
            </a:r>
          </a:p>
          <a:p>
            <a:pPr>
              <a:lnSpc>
                <a:spcPct val="94000"/>
              </a:lnSpc>
            </a:pPr>
            <a:endParaRPr lang="nl-NL" sz="1400" spc="-100" baseline="0" dirty="0"/>
          </a:p>
          <a:p>
            <a:pPr>
              <a:lnSpc>
                <a:spcPct val="94000"/>
              </a:lnSpc>
            </a:pPr>
            <a:r>
              <a:rPr lang="nl-NL" sz="1400" spc="-100" baseline="0" dirty="0"/>
              <a:t>Volg ons:</a:t>
            </a:r>
          </a:p>
        </p:txBody>
      </p:sp>
      <p:pic>
        <p:nvPicPr>
          <p:cNvPr id="5" name="Icon Instagram">
            <a:hlinkClick r:id="rId4"/>
            <a:extLst>
              <a:ext uri="{FF2B5EF4-FFF2-40B4-BE49-F238E27FC236}">
                <a16:creationId xmlns:a16="http://schemas.microsoft.com/office/drawing/2014/main" id="{7D64840F-0474-EF3D-A43A-A986BCF14A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90" y="6410629"/>
            <a:ext cx="236220" cy="236220"/>
          </a:xfrm>
          <a:prstGeom prst="rect">
            <a:avLst/>
          </a:prstGeom>
        </p:spPr>
      </p:pic>
      <p:pic>
        <p:nvPicPr>
          <p:cNvPr id="6" name="Icon Facebook">
            <a:hlinkClick r:id="rId6"/>
            <a:extLst>
              <a:ext uri="{FF2B5EF4-FFF2-40B4-BE49-F238E27FC236}">
                <a16:creationId xmlns:a16="http://schemas.microsoft.com/office/drawing/2014/main" id="{125715F5-301A-41B9-6EA4-8408D8B8744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57" y="6410619"/>
            <a:ext cx="236230" cy="236230"/>
          </a:xfrm>
          <a:prstGeom prst="rect">
            <a:avLst/>
          </a:prstGeom>
        </p:spPr>
      </p:pic>
      <p:pic>
        <p:nvPicPr>
          <p:cNvPr id="8" name="Icon LinkedIn">
            <a:hlinkClick r:id="rId8"/>
            <a:extLst>
              <a:ext uri="{FF2B5EF4-FFF2-40B4-BE49-F238E27FC236}">
                <a16:creationId xmlns:a16="http://schemas.microsoft.com/office/drawing/2014/main" id="{D4AB1AF9-5132-8335-7BD0-46F97C183A8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03" y="6410619"/>
            <a:ext cx="236230" cy="2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848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B03E6-2160-4C45-ACC4-34EF19574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50E6C8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C0B6B9-141C-461C-9FC4-3EFF01735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C63452-94D8-4BFC-B67B-17CB0124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E592-536A-4C26-9C90-085F8D1E3927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E0DD00-CFCB-4510-804C-2C81A20E5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F62E66-6BD0-40BA-BE9E-3CE2913D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DB2E-E487-407B-A412-E70025E092F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EDF3E03-DDCB-40B3-8405-6ADED52F7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2875"/>
            <a:ext cx="12192000" cy="36206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DD71F6E-303F-4B87-9294-08E15564C9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6206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1DD01E1-9FF1-4217-9983-42D8C0CBF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67" t="41347" r="30406" b="28371"/>
          <a:stretch/>
        </p:blipFill>
        <p:spPr>
          <a:xfrm>
            <a:off x="3215846" y="0"/>
            <a:ext cx="877623" cy="362070"/>
          </a:xfrm>
          <a:prstGeom prst="rect">
            <a:avLst/>
          </a:prstGeom>
        </p:spPr>
      </p:pic>
      <p:pic>
        <p:nvPicPr>
          <p:cNvPr id="43" name="Afbeelding 4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822483F-9AEA-45FF-B3E5-7BA111BB86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82" y="4378187"/>
            <a:ext cx="1551435" cy="801626"/>
          </a:xfrm>
          <a:prstGeom prst="rect">
            <a:avLst/>
          </a:prstGeom>
        </p:spPr>
      </p:pic>
      <p:pic>
        <p:nvPicPr>
          <p:cNvPr id="51" name="Afbeelding 50" descr="Afbeelding met tekst, teken&#10;&#10;Automatisch gegenereerde beschrijving">
            <a:extLst>
              <a:ext uri="{FF2B5EF4-FFF2-40B4-BE49-F238E27FC236}">
                <a16:creationId xmlns:a16="http://schemas.microsoft.com/office/drawing/2014/main" id="{635785AE-75CE-479F-932F-B34083BA0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07" y="6518307"/>
            <a:ext cx="602293" cy="31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">
            <a:extLst>
              <a:ext uri="{FF2B5EF4-FFF2-40B4-BE49-F238E27FC236}">
                <a16:creationId xmlns:a16="http://schemas.microsoft.com/office/drawing/2014/main" id="{F89FD4E5-1656-A1AF-00EF-3A6B0FB6783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875" y="352131"/>
            <a:ext cx="5216897" cy="4267494"/>
          </a:xfrm>
        </p:spPr>
        <p:txBody>
          <a:bodyPr tIns="288000" anchor="t" anchorCtr="0"/>
          <a:lstStyle>
            <a:lvl1pPr algn="l">
              <a:lnSpc>
                <a:spcPct val="55000"/>
              </a:lnSpc>
              <a:defRPr sz="6500"/>
            </a:lvl1pPr>
          </a:lstStyle>
          <a:p>
            <a:r>
              <a:rPr lang="nl-NL" dirty="0"/>
              <a:t>[quote]</a:t>
            </a:r>
          </a:p>
        </p:txBody>
      </p:sp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DFED45C5-57FD-E984-8081-C9D1F806A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0"/>
            <a:ext cx="58637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id="{332E17D6-3DB9-EB51-65F8-A896A507C1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6400" y="0"/>
            <a:ext cx="1965600" cy="10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EAFD830-60F6-A594-BA2F-A7682EA0E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1" y="4819650"/>
            <a:ext cx="5359772" cy="36644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quotee</a:t>
            </a:r>
            <a:r>
              <a:rPr lang="nl-NL" dirty="0"/>
              <a:t>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088E91-BFA7-2BDC-0710-09E12C1522C6}"/>
              </a:ext>
            </a:extLst>
          </p:cNvPr>
          <p:cNvSpPr txBox="1"/>
          <p:nvPr userDrawn="1"/>
        </p:nvSpPr>
        <p:spPr>
          <a:xfrm>
            <a:off x="445650" y="364036"/>
            <a:ext cx="200025" cy="395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65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41880892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0D8F0-1B41-4F4A-8E67-271D0F9C6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56D7-AC03-48BD-868A-7EE77BFBA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1CB1B3-6346-4547-A16A-FC2D6B21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3CF6-D28B-48B5-A9E7-B98DA2C8495F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041C6C-2EC0-4E12-A857-FB99696A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FB651A-E4E1-4734-A55E-628B331D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E974-DBF1-46F4-9247-B77FDB202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5136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64E6DB-8265-4DD6-ACA3-E25F6B0C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C4DDC7-661B-4682-B59E-AC88DF637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D4B489-B991-425A-97C5-D33E6415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3CF6-D28B-48B5-A9E7-B98DA2C8495F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4561B9-0C91-4AFD-83A7-6FA76A2AB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DC6FE0-BDAF-4A0D-9DC7-909E6932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E974-DBF1-46F4-9247-B77FDB202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7941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6B0FD-79E1-4F45-80C4-7D22C9B3E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02BC63-087B-4583-927A-99E3DD9BC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6CC69F-7221-4CED-94DA-B2340F70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3CF6-D28B-48B5-A9E7-B98DA2C8495F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AF9418-57EB-4954-A5BF-3810727C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5608FD-43F5-429D-B063-6BAFE70D8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E974-DBF1-46F4-9247-B77FDB202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861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0EA15-7441-495F-9B42-5C42E0CC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24640A-E6EC-484D-B423-B7AA58987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74610D-00D3-4AD8-83C4-7E9249969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A3298D-F1BD-4C34-A676-819A8105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3CF6-D28B-48B5-A9E7-B98DA2C8495F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AF9182-AD13-492C-B886-0C392EEC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6C7FE5-E2D4-4B6D-8E1B-1CF4D1A2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E974-DBF1-46F4-9247-B77FDB202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1109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015AC-496D-4351-A077-D34BDE02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D1A8DA-CE59-4BEF-91E2-ABDCA7930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4AF2AE-0D4F-4A12-ABB7-9D0B8D74A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59D16C-2397-46F8-B5E5-74B45357B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70EAD8-421B-4B4A-ADAF-3570790FD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3ADC302-F96D-447C-8CC6-6DA6A995E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3CF6-D28B-48B5-A9E7-B98DA2C8495F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0E8CC3D-26A1-42BE-AC49-9033D3C1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0142E92-C6C9-451A-B4B1-CC0FBEF7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E974-DBF1-46F4-9247-B77FDB202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5081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DB9EE-EF64-400F-8F8A-67B6BDE6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A688E4-24B0-4ACD-A79B-E724428A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3CF6-D28B-48B5-A9E7-B98DA2C8495F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C0BDC65-B6D8-495F-BB22-F6BB9BD2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E35690-42C4-4EF1-A23C-A9114B94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E974-DBF1-46F4-9247-B77FDB202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5436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411796A-D121-4B21-8C4A-A8CA96CE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3CF6-D28B-48B5-A9E7-B98DA2C8495F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00226A2-0D73-4F89-917F-284655C23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576380-DC23-4C0F-A4C1-2EE89972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E974-DBF1-46F4-9247-B77FDB202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7016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27914-E442-40B5-96D8-15B443CA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01B898-E491-4561-BFDB-A41C2C485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5918A1-CC6F-49CA-A65D-6A109C2C2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172DAEB-B585-4ECD-95D8-B44D93AE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3CF6-D28B-48B5-A9E7-B98DA2C8495F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645842-AC78-4C23-A2EE-B3DAC81B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70D60A-7981-451E-A10B-01D67897B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E974-DBF1-46F4-9247-B77FDB202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4907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D325C-769E-4B50-B7D4-26A6CE2D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E31A58D-6F27-42EE-8AF4-2C5CB2CA9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8E7800-1D5D-4542-BC50-FC24B7E7A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E64531-23A5-4ABD-B39A-C4309DC0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3CF6-D28B-48B5-A9E7-B98DA2C8495F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1106BC-09D3-423A-803F-FACBCCFD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BD8601-50FD-4D32-BCCC-47438469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E974-DBF1-46F4-9247-B77FDB202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0574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7EC4C-D2E1-45CD-9933-0D97BE0D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72971CD-48C3-4F1F-B1C6-85A503C48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1E2398-135A-477A-9B69-463C4D76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3CF6-D28B-48B5-A9E7-B98DA2C8495F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7F4B6A-3ABB-45FB-B990-EDB6CD48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90DF7C-0214-421B-A4C5-C226092C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E974-DBF1-46F4-9247-B77FDB202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229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695E97-E81D-47E4-80CF-147B3DC1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18991"/>
            <a:ext cx="9232923" cy="1116000"/>
          </a:xfrm>
          <a:prstGeom prst="rect">
            <a:avLst/>
          </a:prstGeom>
        </p:spPr>
        <p:txBody>
          <a:bodyPr vert="horz" lIns="0" tIns="14400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7F71B1-1C01-4998-8E45-AB4E3B69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799113"/>
            <a:ext cx="9232923" cy="4893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 (herhaling vanaf hier)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09A06F7-0FB4-6FEE-E356-CB215DB2FF4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036" y="0"/>
            <a:ext cx="1965964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71" r:id="rId4"/>
    <p:sldLayoutId id="2147483672" r:id="rId5"/>
    <p:sldLayoutId id="2147483673" r:id="rId6"/>
    <p:sldLayoutId id="2147483676" r:id="rId7"/>
    <p:sldLayoutId id="2147483677" r:id="rId8"/>
    <p:sldLayoutId id="2147483674" r:id="rId9"/>
    <p:sldLayoutId id="2147483675" r:id="rId10"/>
    <p:sldLayoutId id="2147483668" r:id="rId11"/>
    <p:sldLayoutId id="2147483669" r:id="rId12"/>
    <p:sldLayoutId id="2147483670" r:id="rId13"/>
    <p:sldLayoutId id="2147483654" r:id="rId14"/>
    <p:sldLayoutId id="2147483655" r:id="rId15"/>
    <p:sldLayoutId id="2147483678" r:id="rId16"/>
    <p:sldLayoutId id="2147483679" r:id="rId17"/>
  </p:sldLayoutIdLst>
  <p:hf sldNum="0" hdr="0" ftr="0" dt="0"/>
  <p:txStyles>
    <p:titleStyle>
      <a:lvl1pPr algn="l" defTabSz="914400" rtl="0" eaLnBrk="1" latinLnBrk="0" hangingPunct="1">
        <a:lnSpc>
          <a:spcPct val="55000"/>
        </a:lnSpc>
        <a:spcBef>
          <a:spcPct val="0"/>
        </a:spcBef>
        <a:buNone/>
        <a:defRPr sz="65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b="1" kern="1200" spc="-150" baseline="0">
          <a:solidFill>
            <a:schemeClr val="tx2"/>
          </a:solidFill>
          <a:latin typeface="+mn-lt"/>
          <a:ea typeface="+mn-ea"/>
          <a:cs typeface="+mn-cs"/>
        </a:defRPr>
      </a:lvl5pPr>
      <a:lvl6pPr marL="27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7pPr>
      <a:lvl8pPr marL="81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33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695E97-E81D-47E4-80CF-147B3DC1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18991"/>
            <a:ext cx="9232923" cy="1116000"/>
          </a:xfrm>
          <a:prstGeom prst="rect">
            <a:avLst/>
          </a:prstGeom>
        </p:spPr>
        <p:txBody>
          <a:bodyPr vert="horz" lIns="0" tIns="14400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7F71B1-1C01-4998-8E45-AB4E3B69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799113"/>
            <a:ext cx="9232923" cy="4893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 (herhaling vanaf hier)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09A06F7-0FB4-6FEE-E356-CB215DB2FF4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036" y="0"/>
            <a:ext cx="1965964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9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hf sldNum="0" hdr="0" ftr="0" dt="0"/>
  <p:txStyles>
    <p:titleStyle>
      <a:lvl1pPr algn="l" defTabSz="914400" rtl="0" eaLnBrk="1" latinLnBrk="0" hangingPunct="1">
        <a:lnSpc>
          <a:spcPct val="55000"/>
        </a:lnSpc>
        <a:spcBef>
          <a:spcPct val="0"/>
        </a:spcBef>
        <a:buNone/>
        <a:defRPr sz="65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b="1" kern="1200" spc="-150" baseline="0">
          <a:solidFill>
            <a:schemeClr val="tx2"/>
          </a:solidFill>
          <a:latin typeface="+mn-lt"/>
          <a:ea typeface="+mn-ea"/>
          <a:cs typeface="+mn-cs"/>
        </a:defRPr>
      </a:lvl5pPr>
      <a:lvl6pPr marL="27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7pPr>
      <a:lvl8pPr marL="81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65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695E97-E81D-47E4-80CF-147B3DC1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18991"/>
            <a:ext cx="9232923" cy="1116000"/>
          </a:xfrm>
          <a:prstGeom prst="rect">
            <a:avLst/>
          </a:prstGeom>
        </p:spPr>
        <p:txBody>
          <a:bodyPr vert="horz" lIns="0" tIns="14400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7F71B1-1C01-4998-8E45-AB4E3B69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799113"/>
            <a:ext cx="9232923" cy="4893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 (herhaling vanaf hier)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09A06F7-0FB4-6FEE-E356-CB215DB2FF4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036" y="0"/>
            <a:ext cx="1965964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hf sldNum="0" hdr="0" ftr="0" dt="0"/>
  <p:txStyles>
    <p:titleStyle>
      <a:lvl1pPr algn="l" defTabSz="914400" rtl="0" eaLnBrk="1" latinLnBrk="0" hangingPunct="1">
        <a:lnSpc>
          <a:spcPct val="55000"/>
        </a:lnSpc>
        <a:spcBef>
          <a:spcPct val="0"/>
        </a:spcBef>
        <a:buNone/>
        <a:defRPr sz="65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b="1" kern="1200" spc="-150" baseline="0">
          <a:solidFill>
            <a:schemeClr val="tx2"/>
          </a:solidFill>
          <a:latin typeface="+mn-lt"/>
          <a:ea typeface="+mn-ea"/>
          <a:cs typeface="+mn-cs"/>
        </a:defRPr>
      </a:lvl5pPr>
      <a:lvl6pPr marL="27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7pPr>
      <a:lvl8pPr marL="81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695E97-E81D-47E4-80CF-147B3DC1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18991"/>
            <a:ext cx="9232923" cy="1116000"/>
          </a:xfrm>
          <a:prstGeom prst="rect">
            <a:avLst/>
          </a:prstGeom>
        </p:spPr>
        <p:txBody>
          <a:bodyPr vert="horz" lIns="0" tIns="14400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7F71B1-1C01-4998-8E45-AB4E3B69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799113"/>
            <a:ext cx="9232923" cy="4893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 (herhaling vanaf hier)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09A06F7-0FB4-6FEE-E356-CB215DB2FF4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036" y="0"/>
            <a:ext cx="1965964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</p:sldLayoutIdLst>
  <p:hf sldNum="0" hdr="0" ftr="0" dt="0"/>
  <p:txStyles>
    <p:titleStyle>
      <a:lvl1pPr algn="l" defTabSz="914400" rtl="0" eaLnBrk="1" latinLnBrk="0" hangingPunct="1">
        <a:lnSpc>
          <a:spcPct val="55000"/>
        </a:lnSpc>
        <a:spcBef>
          <a:spcPct val="0"/>
        </a:spcBef>
        <a:buNone/>
        <a:defRPr sz="65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b="1" kern="1200" spc="-150" baseline="0">
          <a:solidFill>
            <a:schemeClr val="tx2"/>
          </a:solidFill>
          <a:latin typeface="+mn-lt"/>
          <a:ea typeface="+mn-ea"/>
          <a:cs typeface="+mn-cs"/>
        </a:defRPr>
      </a:lvl5pPr>
      <a:lvl6pPr marL="27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7pPr>
      <a:lvl8pPr marL="81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695E97-E81D-47E4-80CF-147B3DC1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18991"/>
            <a:ext cx="9232923" cy="1116000"/>
          </a:xfrm>
          <a:prstGeom prst="rect">
            <a:avLst/>
          </a:prstGeom>
        </p:spPr>
        <p:txBody>
          <a:bodyPr vert="horz" lIns="0" tIns="14400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7F71B1-1C01-4998-8E45-AB4E3B69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799113"/>
            <a:ext cx="9232923" cy="4893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 (herhaling vanaf hier)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09A06F7-0FB4-6FEE-E356-CB215DB2FF4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036" y="0"/>
            <a:ext cx="1965964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0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</p:sldLayoutIdLst>
  <p:hf sldNum="0" hdr="0" ftr="0" dt="0"/>
  <p:txStyles>
    <p:titleStyle>
      <a:lvl1pPr algn="l" defTabSz="914400" rtl="0" eaLnBrk="1" latinLnBrk="0" hangingPunct="1">
        <a:lnSpc>
          <a:spcPct val="55000"/>
        </a:lnSpc>
        <a:spcBef>
          <a:spcPct val="0"/>
        </a:spcBef>
        <a:buNone/>
        <a:defRPr sz="65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b="1" kern="1200" spc="-150" baseline="0">
          <a:solidFill>
            <a:schemeClr val="tx2"/>
          </a:solidFill>
          <a:latin typeface="+mn-lt"/>
          <a:ea typeface="+mn-ea"/>
          <a:cs typeface="+mn-cs"/>
        </a:defRPr>
      </a:lvl5pPr>
      <a:lvl6pPr marL="27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7pPr>
      <a:lvl8pPr marL="810000" indent="-270000" algn="l" defTabSz="914400" rtl="0" eaLnBrk="1" latinLnBrk="0" hangingPunct="1">
        <a:lnSpc>
          <a:spcPct val="94000"/>
        </a:lnSpc>
        <a:spcBef>
          <a:spcPts val="0"/>
        </a:spcBef>
        <a:buFont typeface="Maison Neue" panose="02000000000000000000" pitchFamily="2" charset="0"/>
        <a:buChar char="–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4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kern="1200" spc="-15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6E3BDAB-163C-4DEE-AD02-32F3932B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61DA64-DDF8-4F78-A52C-C88BB166A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1BCE39-D60D-46AD-AC52-1B9140DC4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33CF6-D28B-48B5-A9E7-B98DA2C8495F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7BB549-137A-474B-87C7-9BE686AFE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AEC450-58B9-4363-B4BE-0BE002418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CE974-DBF1-46F4-9247-B77FDB202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5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99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D7270-114F-4212-9F42-A7E8F919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32" y="1642369"/>
            <a:ext cx="7355889" cy="215727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nl-NL" b="1" dirty="0"/>
            </a:br>
            <a:r>
              <a:rPr lang="nl-NL" sz="6700" b="1" dirty="0"/>
              <a:t>Zonnepanelen Noord  </a:t>
            </a:r>
            <a:br>
              <a:rPr lang="nl-NL" b="1" dirty="0"/>
            </a:br>
            <a:r>
              <a:rPr lang="nl-NL" b="1" dirty="0">
                <a:solidFill>
                  <a:schemeClr val="tx1"/>
                </a:solidFill>
              </a:rPr>
              <a:t>Uw duurzame specialist in het Noorden!</a:t>
            </a:r>
            <a:br>
              <a:rPr lang="nl-NL" b="1" dirty="0">
                <a:solidFill>
                  <a:schemeClr val="tx1"/>
                </a:solidFill>
              </a:rPr>
            </a:br>
            <a:r>
              <a:rPr lang="nl-NL" sz="3600" dirty="0"/>
              <a:t>Gieten | Groningen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859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4034B-CC7B-4324-ADC7-0294F032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2" y="338492"/>
            <a:ext cx="3076853" cy="1325563"/>
          </a:xfrm>
        </p:spPr>
        <p:txBody>
          <a:bodyPr>
            <a:normAutofit/>
          </a:bodyPr>
          <a:lstStyle/>
          <a:p>
            <a:r>
              <a:rPr lang="nl-NL" sz="3600" dirty="0"/>
              <a:t>Het aanbod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B4120C-F6E4-4765-97AF-6ABD63CF8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62" y="1497152"/>
            <a:ext cx="5153644" cy="4351338"/>
          </a:xfrm>
        </p:spPr>
        <p:txBody>
          <a:bodyPr>
            <a:normAutofit/>
          </a:bodyPr>
          <a:lstStyle/>
          <a:p>
            <a:r>
              <a:rPr lang="nl-NL" sz="2200" dirty="0"/>
              <a:t>8 panelen met 400Wp </a:t>
            </a:r>
          </a:p>
          <a:p>
            <a:r>
              <a:rPr lang="nl-NL" sz="2200" dirty="0"/>
              <a:t>8 </a:t>
            </a:r>
            <a:r>
              <a:rPr lang="nl-NL" sz="2200" dirty="0" err="1"/>
              <a:t>Enphase</a:t>
            </a:r>
            <a:r>
              <a:rPr lang="nl-NL" sz="2200" dirty="0"/>
              <a:t> micro omvormers</a:t>
            </a:r>
          </a:p>
          <a:p>
            <a:r>
              <a:rPr lang="nl-NL" sz="2200" dirty="0"/>
              <a:t>Totaal prijs installatie € 5.220</a:t>
            </a:r>
          </a:p>
          <a:p>
            <a:r>
              <a:rPr lang="nl-NL" sz="2200" dirty="0"/>
              <a:t>Mogelijke extra kosten: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2000" dirty="0" err="1"/>
              <a:t>Dakdoorvoer</a:t>
            </a:r>
            <a:r>
              <a:rPr lang="nl-NL" sz="2000" dirty="0"/>
              <a:t> bij plat dak: € 180,-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2000" dirty="0"/>
              <a:t>Meerprijs panelen: € 468,- (incl. micro omvormer)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2000" dirty="0"/>
              <a:t>Vervangen groepenkast: afhankelijk van type meterkast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B5AF9B3-C0D8-4559-9020-3446EFF93B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77" y="5715123"/>
            <a:ext cx="2153388" cy="9851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0B3B084-A563-4FD3-A005-88BFE7685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06" y="0"/>
            <a:ext cx="6508880" cy="65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6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E2ED5-C2FE-420F-ADAB-50C71F1E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070" y="151420"/>
            <a:ext cx="4299751" cy="1325563"/>
          </a:xfrm>
        </p:spPr>
        <p:txBody>
          <a:bodyPr>
            <a:normAutofit/>
          </a:bodyPr>
          <a:lstStyle/>
          <a:p>
            <a:r>
              <a:rPr lang="nl-NL" sz="3600" dirty="0"/>
              <a:t>Ik heb me ingeschreven, en nu?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407E8F-39F6-40C5-B940-177C70DE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3070" y="1692460"/>
            <a:ext cx="5586274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Contactgegevens komen binnen bij Zonnepanelen Noord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Binnen 2 werkdagen telefonisch contact voor inplannen van een locatiebezoek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Adviseur komt langs en brengt definitieve offerte uit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Na akkoord wordt een installatiedatum ingepland</a:t>
            </a:r>
          </a:p>
          <a:p>
            <a:endParaRPr lang="nl-NL" dirty="0"/>
          </a:p>
        </p:txBody>
      </p:sp>
      <p:pic>
        <p:nvPicPr>
          <p:cNvPr id="1026" name="3EB3228A-80A2-48EA-BADB-BC5B349F026D" descr="IMG_2672.jpg">
            <a:extLst>
              <a:ext uri="{FF2B5EF4-FFF2-40B4-BE49-F238E27FC236}">
                <a16:creationId xmlns:a16="http://schemas.microsoft.com/office/drawing/2014/main" id="{C54A640D-7225-4E19-AB58-697A59EEA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1057983" y="1026909"/>
            <a:ext cx="6889074" cy="477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09F5A4C-BDB3-4305-9998-65C01E73D2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13" y="5617468"/>
            <a:ext cx="2153388" cy="9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8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AAB777B-BC3E-432D-87D6-1774FA94DF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77" y="5715123"/>
            <a:ext cx="2153388" cy="9851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B8FF83-5924-41C6-9AC4-B79F1BAF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74" y="279577"/>
            <a:ext cx="7098436" cy="1140272"/>
          </a:xfrm>
        </p:spPr>
        <p:txBody>
          <a:bodyPr>
            <a:noAutofit/>
          </a:bodyPr>
          <a:lstStyle/>
          <a:p>
            <a:r>
              <a:rPr lang="nl-NL" sz="3600" dirty="0"/>
              <a:t>Hoe ziet de dag van installatie eruit?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16F63C-18F3-4174-BF71-393E1188E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87" y="1348827"/>
            <a:ext cx="7320229" cy="4634722"/>
          </a:xfrm>
        </p:spPr>
        <p:txBody>
          <a:bodyPr>
            <a:normAutofit fontScale="92500"/>
          </a:bodyPr>
          <a:lstStyle/>
          <a:p>
            <a:r>
              <a:rPr lang="nl-NL" sz="2400" dirty="0"/>
              <a:t>2 monteurs &amp; 1 installateur, binnen één dag klaar</a:t>
            </a:r>
          </a:p>
          <a:p>
            <a:r>
              <a:rPr lang="nl-NL" sz="2400" dirty="0" err="1"/>
              <a:t>Legplan</a:t>
            </a:r>
            <a:r>
              <a:rPr lang="nl-NL" sz="2400" dirty="0"/>
              <a:t> doornemen</a:t>
            </a:r>
          </a:p>
          <a:p>
            <a:r>
              <a:rPr lang="nl-NL" sz="2400" dirty="0"/>
              <a:t>Steiger en evt. andere veiligheidsmaatregelen worden opgebouwd</a:t>
            </a:r>
          </a:p>
          <a:p>
            <a:r>
              <a:rPr lang="nl-NL" sz="2400" dirty="0"/>
              <a:t>Installateur plaats omvormer wanneer mogelijk op zolder</a:t>
            </a:r>
          </a:p>
          <a:p>
            <a:r>
              <a:rPr lang="nl-NL" sz="2400" dirty="0"/>
              <a:t>Na afronden werkzaamheden, uitleg App</a:t>
            </a:r>
          </a:p>
          <a:p>
            <a:r>
              <a:rPr lang="nl-NL" sz="2400" dirty="0"/>
              <a:t>1 werkdag na installatie neemt ZPN contact op om te vragen of alles goed verlopen is en om vragen te beantwoorden</a:t>
            </a:r>
          </a:p>
          <a:p>
            <a:r>
              <a:rPr lang="nl-NL" sz="2400" dirty="0"/>
              <a:t>Inloggegevens </a:t>
            </a:r>
            <a:r>
              <a:rPr lang="nl-NL" sz="2400" dirty="0" err="1"/>
              <a:t>Enphase</a:t>
            </a:r>
            <a:r>
              <a:rPr lang="nl-NL" sz="2400" dirty="0"/>
              <a:t> app worden verstuurd per e-mail</a:t>
            </a:r>
          </a:p>
          <a:p>
            <a:r>
              <a:rPr lang="nl-NL" sz="2400" dirty="0"/>
              <a:t>Wij melden u aan bij energieleveren.nl</a:t>
            </a:r>
          </a:p>
        </p:txBody>
      </p:sp>
      <p:pic>
        <p:nvPicPr>
          <p:cNvPr id="4" name="896c51b1-8595-4547-ba41-41fa51f36408 2.JPG" descr="896c51b1-8595-4547-ba41-41fa51f36408 2.JPG">
            <a:extLst>
              <a:ext uri="{FF2B5EF4-FFF2-40B4-BE49-F238E27FC236}">
                <a16:creationId xmlns:a16="http://schemas.microsoft.com/office/drawing/2014/main" id="{BC756EF6-6087-41E5-9B8F-8F12C7F726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0"/>
          <a:stretch/>
        </p:blipFill>
        <p:spPr>
          <a:xfrm>
            <a:off x="7774177" y="0"/>
            <a:ext cx="4417823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42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01E1FE-67EB-46AF-B08C-1888BE6AB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Veel gestelde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4F13C4-8E1E-42E9-B6FC-CEBA79645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7632" cy="4351338"/>
          </a:xfrm>
        </p:spPr>
        <p:txBody>
          <a:bodyPr>
            <a:normAutofit/>
          </a:bodyPr>
          <a:lstStyle/>
          <a:p>
            <a:r>
              <a:rPr lang="nl-NL" sz="2400" dirty="0"/>
              <a:t>Kunnen zonnepanelen nog wel uit? </a:t>
            </a:r>
          </a:p>
          <a:p>
            <a:r>
              <a:rPr lang="nl-NL" sz="2400" dirty="0"/>
              <a:t>Stroomnet overbelast, is het slim om nog zonnepanelen aan te schaffen?</a:t>
            </a:r>
          </a:p>
          <a:p>
            <a:r>
              <a:rPr lang="nl-NL" sz="2400" dirty="0"/>
              <a:t>Hoe werkt saldering bij zonnepanelen en wat betekend dit voor de toekomst?</a:t>
            </a:r>
          </a:p>
          <a:p>
            <a:r>
              <a:rPr lang="nl-NL" sz="2400" dirty="0"/>
              <a:t>Moet er over zonnepanelen BTW worden betaald?</a:t>
            </a:r>
          </a:p>
        </p:txBody>
      </p:sp>
      <p:pic>
        <p:nvPicPr>
          <p:cNvPr id="1026" name="Picture 2" descr="Veelgestelde vragen werkzaamheden notaris en notariskosten">
            <a:extLst>
              <a:ext uri="{FF2B5EF4-FFF2-40B4-BE49-F238E27FC236}">
                <a16:creationId xmlns:a16="http://schemas.microsoft.com/office/drawing/2014/main" id="{E9736933-5E9D-469F-8395-92FD9DF2E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63" y="1027906"/>
            <a:ext cx="4973053" cy="331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CE1D0F1-9407-49AF-9678-6E1D0AD387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77" y="5715123"/>
            <a:ext cx="2153388" cy="9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41201"/>
      </p:ext>
    </p:extLst>
  </p:cSld>
  <p:clrMapOvr>
    <a:masterClrMapping/>
  </p:clrMapOvr>
</p:sld>
</file>

<file path=ppt/theme/theme1.xml><?xml version="1.0" encoding="utf-8"?>
<a:theme xmlns:a="http://schemas.openxmlformats.org/drawingml/2006/main" name="Duurzaam Groningen">
  <a:themeElements>
    <a:clrScheme name="Duurzaam Groningen">
      <a:dk1>
        <a:srgbClr val="003214"/>
      </a:dk1>
      <a:lt1>
        <a:sysClr val="window" lastClr="FFFFFF"/>
      </a:lt1>
      <a:dk2>
        <a:srgbClr val="003214"/>
      </a:dk2>
      <a:lt2>
        <a:srgbClr val="E7E6E6"/>
      </a:lt2>
      <a:accent1>
        <a:srgbClr val="78FF64"/>
      </a:accent1>
      <a:accent2>
        <a:srgbClr val="E6AAFF"/>
      </a:accent2>
      <a:accent3>
        <a:srgbClr val="50E6C8"/>
      </a:accent3>
      <a:accent4>
        <a:srgbClr val="96DCFF"/>
      </a:accent4>
      <a:accent5>
        <a:srgbClr val="FFF000"/>
      </a:accent5>
      <a:accent6>
        <a:srgbClr val="32001E"/>
      </a:accent6>
      <a:hlink>
        <a:srgbClr val="003214"/>
      </a:hlink>
      <a:folHlink>
        <a:srgbClr val="003214"/>
      </a:folHlink>
    </a:clrScheme>
    <a:fontScheme name="Duurzaam Groningen">
      <a:majorFont>
        <a:latin typeface="Founders Grotesk X-Cond Bold"/>
        <a:ea typeface=""/>
        <a:cs typeface=""/>
      </a:majorFont>
      <a:minorFont>
        <a:latin typeface="Maison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urzaam Groningen presentatie.potx" id="{55FBEB53-1590-4741-A177-3EC682CA7FD6}" vid="{D3719C0A-8C95-4FD1-9296-66EC2ED13C6B}"/>
    </a:ext>
  </a:extLst>
</a:theme>
</file>

<file path=ppt/theme/theme10.xml><?xml version="1.0" encoding="utf-8"?>
<a:theme xmlns:a="http://schemas.openxmlformats.org/drawingml/2006/main" name="Kantoorthema">
  <a:themeElements>
    <a:clrScheme name="Duurzaam Groningen">
      <a:dk1>
        <a:srgbClr val="003214"/>
      </a:dk1>
      <a:lt1>
        <a:sysClr val="window" lastClr="FFFFFF"/>
      </a:lt1>
      <a:dk2>
        <a:srgbClr val="003214"/>
      </a:dk2>
      <a:lt2>
        <a:srgbClr val="E7E6E6"/>
      </a:lt2>
      <a:accent1>
        <a:srgbClr val="78FF64"/>
      </a:accent1>
      <a:accent2>
        <a:srgbClr val="E6AAFF"/>
      </a:accent2>
      <a:accent3>
        <a:srgbClr val="50E6C8"/>
      </a:accent3>
      <a:accent4>
        <a:srgbClr val="96DCFF"/>
      </a:accent4>
      <a:accent5>
        <a:srgbClr val="FFF000"/>
      </a:accent5>
      <a:accent6>
        <a:srgbClr val="32001E"/>
      </a:accent6>
      <a:hlink>
        <a:srgbClr val="003214"/>
      </a:hlink>
      <a:folHlink>
        <a:srgbClr val="003214"/>
      </a:folHlink>
    </a:clrScheme>
    <a:fontScheme name="Duurzaam Groningen">
      <a:majorFont>
        <a:latin typeface="Founders Grotesk X-Cond Bold"/>
        <a:ea typeface=""/>
        <a:cs typeface=""/>
      </a:majorFont>
      <a:minorFont>
        <a:latin typeface="Maison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ps">
  <a:themeElements>
    <a:clrScheme name="DG Tips">
      <a:dk1>
        <a:srgbClr val="003214"/>
      </a:dk1>
      <a:lt1>
        <a:sysClr val="window" lastClr="FFFFFF"/>
      </a:lt1>
      <a:dk2>
        <a:srgbClr val="003214"/>
      </a:dk2>
      <a:lt2>
        <a:srgbClr val="E7E6E6"/>
      </a:lt2>
      <a:accent1>
        <a:srgbClr val="003214"/>
      </a:accent1>
      <a:accent2>
        <a:srgbClr val="E6AAFF"/>
      </a:accent2>
      <a:accent3>
        <a:srgbClr val="50E6C8"/>
      </a:accent3>
      <a:accent4>
        <a:srgbClr val="96DCFF"/>
      </a:accent4>
      <a:accent5>
        <a:srgbClr val="FFF000"/>
      </a:accent5>
      <a:accent6>
        <a:srgbClr val="32001E"/>
      </a:accent6>
      <a:hlink>
        <a:srgbClr val="003214"/>
      </a:hlink>
      <a:folHlink>
        <a:srgbClr val="003214"/>
      </a:folHlink>
    </a:clrScheme>
    <a:fontScheme name="Duurzaam Groningen">
      <a:majorFont>
        <a:latin typeface="Founders Grotesk X-Cond Bold"/>
        <a:ea typeface=""/>
        <a:cs typeface=""/>
      </a:majorFont>
      <a:minorFont>
        <a:latin typeface="Maison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urzaam Groningen presentatie.potx" id="{55FBEB53-1590-4741-A177-3EC682CA7FD6}" vid="{C522A09E-8A6A-48B3-9599-FC202C1112FA}"/>
    </a:ext>
  </a:extLst>
</a:theme>
</file>

<file path=ppt/theme/theme3.xml><?xml version="1.0" encoding="utf-8"?>
<a:theme xmlns:a="http://schemas.openxmlformats.org/drawingml/2006/main" name="1_Duurzaam Groningen">
  <a:themeElements>
    <a:clrScheme name="Duurzaam Groningen">
      <a:dk1>
        <a:srgbClr val="003214"/>
      </a:dk1>
      <a:lt1>
        <a:sysClr val="window" lastClr="FFFFFF"/>
      </a:lt1>
      <a:dk2>
        <a:srgbClr val="003214"/>
      </a:dk2>
      <a:lt2>
        <a:srgbClr val="E7E6E6"/>
      </a:lt2>
      <a:accent1>
        <a:srgbClr val="78FF64"/>
      </a:accent1>
      <a:accent2>
        <a:srgbClr val="E6AAFF"/>
      </a:accent2>
      <a:accent3>
        <a:srgbClr val="50E6C8"/>
      </a:accent3>
      <a:accent4>
        <a:srgbClr val="96DCFF"/>
      </a:accent4>
      <a:accent5>
        <a:srgbClr val="FFF000"/>
      </a:accent5>
      <a:accent6>
        <a:srgbClr val="32001E"/>
      </a:accent6>
      <a:hlink>
        <a:srgbClr val="003214"/>
      </a:hlink>
      <a:folHlink>
        <a:srgbClr val="003214"/>
      </a:folHlink>
    </a:clrScheme>
    <a:fontScheme name="Duurzaam Groningen">
      <a:majorFont>
        <a:latin typeface="Founders Grotesk X-Cond Bold"/>
        <a:ea typeface=""/>
        <a:cs typeface=""/>
      </a:majorFont>
      <a:minorFont>
        <a:latin typeface="Maison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urzaam Groningen presentatie.potx" id="{55FBEB53-1590-4741-A177-3EC682CA7FD6}" vid="{D3719C0A-8C95-4FD1-9296-66EC2ED13C6B}"/>
    </a:ext>
  </a:extLst>
</a:theme>
</file>

<file path=ppt/theme/theme4.xml><?xml version="1.0" encoding="utf-8"?>
<a:theme xmlns:a="http://schemas.openxmlformats.org/drawingml/2006/main" name="1_Tips">
  <a:themeElements>
    <a:clrScheme name="DG Tips">
      <a:dk1>
        <a:srgbClr val="003214"/>
      </a:dk1>
      <a:lt1>
        <a:sysClr val="window" lastClr="FFFFFF"/>
      </a:lt1>
      <a:dk2>
        <a:srgbClr val="003214"/>
      </a:dk2>
      <a:lt2>
        <a:srgbClr val="E7E6E6"/>
      </a:lt2>
      <a:accent1>
        <a:srgbClr val="003214"/>
      </a:accent1>
      <a:accent2>
        <a:srgbClr val="E6AAFF"/>
      </a:accent2>
      <a:accent3>
        <a:srgbClr val="50E6C8"/>
      </a:accent3>
      <a:accent4>
        <a:srgbClr val="96DCFF"/>
      </a:accent4>
      <a:accent5>
        <a:srgbClr val="FFF000"/>
      </a:accent5>
      <a:accent6>
        <a:srgbClr val="32001E"/>
      </a:accent6>
      <a:hlink>
        <a:srgbClr val="003214"/>
      </a:hlink>
      <a:folHlink>
        <a:srgbClr val="003214"/>
      </a:folHlink>
    </a:clrScheme>
    <a:fontScheme name="Duurzaam Groningen">
      <a:majorFont>
        <a:latin typeface="Founders Grotesk X-Cond Bold"/>
        <a:ea typeface=""/>
        <a:cs typeface=""/>
      </a:majorFont>
      <a:minorFont>
        <a:latin typeface="Maison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urzaam Groningen presentatie  -  Alleen-lezen" id="{BF87051E-33ED-436A-B7F0-72BDC2F202EC}" vid="{7D50CE7A-B265-44B8-B5C7-EEC8378EA41D}"/>
    </a:ext>
  </a:extLst>
</a:theme>
</file>

<file path=ppt/theme/theme5.xml><?xml version="1.0" encoding="utf-8"?>
<a:theme xmlns:a="http://schemas.openxmlformats.org/drawingml/2006/main" name="2_Duurzaam Groningen">
  <a:themeElements>
    <a:clrScheme name="Duurzaam Groningen">
      <a:dk1>
        <a:srgbClr val="003214"/>
      </a:dk1>
      <a:lt1>
        <a:sysClr val="window" lastClr="FFFFFF"/>
      </a:lt1>
      <a:dk2>
        <a:srgbClr val="003214"/>
      </a:dk2>
      <a:lt2>
        <a:srgbClr val="E7E6E6"/>
      </a:lt2>
      <a:accent1>
        <a:srgbClr val="78FF64"/>
      </a:accent1>
      <a:accent2>
        <a:srgbClr val="E6AAFF"/>
      </a:accent2>
      <a:accent3>
        <a:srgbClr val="50E6C8"/>
      </a:accent3>
      <a:accent4>
        <a:srgbClr val="96DCFF"/>
      </a:accent4>
      <a:accent5>
        <a:srgbClr val="FFF000"/>
      </a:accent5>
      <a:accent6>
        <a:srgbClr val="32001E"/>
      </a:accent6>
      <a:hlink>
        <a:srgbClr val="003214"/>
      </a:hlink>
      <a:folHlink>
        <a:srgbClr val="003214"/>
      </a:folHlink>
    </a:clrScheme>
    <a:fontScheme name="Duurzaam Groningen">
      <a:majorFont>
        <a:latin typeface="Founders Grotesk X-Cond Bold"/>
        <a:ea typeface=""/>
        <a:cs typeface=""/>
      </a:majorFont>
      <a:minorFont>
        <a:latin typeface="Maison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urzaam Groningen presentatie  -  Alleen-lezen" id="{BF87051E-33ED-436A-B7F0-72BDC2F202EC}" vid="{F2B0374D-A4F0-466E-946A-F59360D3E98A}"/>
    </a:ext>
  </a:extLst>
</a:theme>
</file>

<file path=ppt/theme/theme6.xml><?xml version="1.0" encoding="utf-8"?>
<a:theme xmlns:a="http://schemas.openxmlformats.org/drawingml/2006/main" name="3_Duurzaam Groningen">
  <a:themeElements>
    <a:clrScheme name="Duurzaam Groningen">
      <a:dk1>
        <a:srgbClr val="003214"/>
      </a:dk1>
      <a:lt1>
        <a:sysClr val="window" lastClr="FFFFFF"/>
      </a:lt1>
      <a:dk2>
        <a:srgbClr val="003214"/>
      </a:dk2>
      <a:lt2>
        <a:srgbClr val="E7E6E6"/>
      </a:lt2>
      <a:accent1>
        <a:srgbClr val="78FF64"/>
      </a:accent1>
      <a:accent2>
        <a:srgbClr val="E6AAFF"/>
      </a:accent2>
      <a:accent3>
        <a:srgbClr val="50E6C8"/>
      </a:accent3>
      <a:accent4>
        <a:srgbClr val="96DCFF"/>
      </a:accent4>
      <a:accent5>
        <a:srgbClr val="FFF000"/>
      </a:accent5>
      <a:accent6>
        <a:srgbClr val="32001E"/>
      </a:accent6>
      <a:hlink>
        <a:srgbClr val="003214"/>
      </a:hlink>
      <a:folHlink>
        <a:srgbClr val="003214"/>
      </a:folHlink>
    </a:clrScheme>
    <a:fontScheme name="Duurzaam Groningen">
      <a:majorFont>
        <a:latin typeface="Founders Grotesk X-Cond Bold"/>
        <a:ea typeface=""/>
        <a:cs typeface=""/>
      </a:majorFont>
      <a:minorFont>
        <a:latin typeface="Maison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urzaam Groningen presentatie  -  Alleen-lezen" id="{BF87051E-33ED-436A-B7F0-72BDC2F202EC}" vid="{F43CF899-8C8C-49DA-A90B-5FF6B89898B8}"/>
    </a:ext>
  </a:extLst>
</a:theme>
</file>

<file path=ppt/theme/theme7.xml><?xml version="1.0" encoding="utf-8"?>
<a:theme xmlns:a="http://schemas.openxmlformats.org/drawingml/2006/main" name="4_Duurzaam Groningen">
  <a:themeElements>
    <a:clrScheme name="Duurzaam Groningen">
      <a:dk1>
        <a:srgbClr val="003214"/>
      </a:dk1>
      <a:lt1>
        <a:sysClr val="window" lastClr="FFFFFF"/>
      </a:lt1>
      <a:dk2>
        <a:srgbClr val="003214"/>
      </a:dk2>
      <a:lt2>
        <a:srgbClr val="E7E6E6"/>
      </a:lt2>
      <a:accent1>
        <a:srgbClr val="78FF64"/>
      </a:accent1>
      <a:accent2>
        <a:srgbClr val="E6AAFF"/>
      </a:accent2>
      <a:accent3>
        <a:srgbClr val="50E6C8"/>
      </a:accent3>
      <a:accent4>
        <a:srgbClr val="96DCFF"/>
      </a:accent4>
      <a:accent5>
        <a:srgbClr val="FFF000"/>
      </a:accent5>
      <a:accent6>
        <a:srgbClr val="32001E"/>
      </a:accent6>
      <a:hlink>
        <a:srgbClr val="003214"/>
      </a:hlink>
      <a:folHlink>
        <a:srgbClr val="003214"/>
      </a:folHlink>
    </a:clrScheme>
    <a:fontScheme name="Duurzaam Groningen">
      <a:majorFont>
        <a:latin typeface="Founders Grotesk X-Cond Bold"/>
        <a:ea typeface=""/>
        <a:cs typeface=""/>
      </a:majorFont>
      <a:minorFont>
        <a:latin typeface="Maison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urzaam Groningen presentatie.potx" id="{B0FACAF1-0925-4E3B-9E75-AC19A9DEDC47}" vid="{5F0DE076-DDD6-40E1-B515-CC908E66D1F4}"/>
    </a:ext>
  </a:extLst>
</a:theme>
</file>

<file path=ppt/theme/theme8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Kantoorthema">
  <a:themeElements>
    <a:clrScheme name="Duurzaam Groningen">
      <a:dk1>
        <a:srgbClr val="003214"/>
      </a:dk1>
      <a:lt1>
        <a:sysClr val="window" lastClr="FFFFFF"/>
      </a:lt1>
      <a:dk2>
        <a:srgbClr val="003214"/>
      </a:dk2>
      <a:lt2>
        <a:srgbClr val="E7E6E6"/>
      </a:lt2>
      <a:accent1>
        <a:srgbClr val="78FF64"/>
      </a:accent1>
      <a:accent2>
        <a:srgbClr val="E6AAFF"/>
      </a:accent2>
      <a:accent3>
        <a:srgbClr val="50E6C8"/>
      </a:accent3>
      <a:accent4>
        <a:srgbClr val="96DCFF"/>
      </a:accent4>
      <a:accent5>
        <a:srgbClr val="FFF000"/>
      </a:accent5>
      <a:accent6>
        <a:srgbClr val="32001E"/>
      </a:accent6>
      <a:hlink>
        <a:srgbClr val="003214"/>
      </a:hlink>
      <a:folHlink>
        <a:srgbClr val="003214"/>
      </a:folHlink>
    </a:clrScheme>
    <a:fontScheme name="Duurzaam Groningen">
      <a:majorFont>
        <a:latin typeface="Founders Grotesk X-Cond Bold"/>
        <a:ea typeface=""/>
        <a:cs typeface=""/>
      </a:majorFont>
      <a:minorFont>
        <a:latin typeface="Maison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c1ce4e-4c4d-4293-a185-cdca08fe3b42" xsi:nil="true"/>
    <lcf76f155ced4ddcb4097134ff3c332f xmlns="477f42ca-ed0d-4654-bf42-b52c8cce8b6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3928DE0618942B5BA232BE41C4191" ma:contentTypeVersion="15" ma:contentTypeDescription="Een nieuw document maken." ma:contentTypeScope="" ma:versionID="1da7379f207989655e155c60d351dfe8">
  <xsd:schema xmlns:xsd="http://www.w3.org/2001/XMLSchema" xmlns:xs="http://www.w3.org/2001/XMLSchema" xmlns:p="http://schemas.microsoft.com/office/2006/metadata/properties" xmlns:ns2="477f42ca-ed0d-4654-bf42-b52c8cce8b60" xmlns:ns3="0fc1ce4e-4c4d-4293-a185-cdca08fe3b42" targetNamespace="http://schemas.microsoft.com/office/2006/metadata/properties" ma:root="true" ma:fieldsID="3ff54d1c80231bf0a71cb40659c00861" ns2:_="" ns3:_="">
    <xsd:import namespace="477f42ca-ed0d-4654-bf42-b52c8cce8b60"/>
    <xsd:import namespace="0fc1ce4e-4c4d-4293-a185-cdca08fe3b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f42ca-ed0d-4654-bf42-b52c8cce8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300b39fb-446c-4aa3-a3a9-e45bc3a66e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1ce4e-4c4d-4293-a185-cdca08fe3b4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afd55c4-af66-45b0-9a0c-d42ecfe12199}" ma:internalName="TaxCatchAll" ma:showField="CatchAllData" ma:web="0fc1ce4e-4c4d-4293-a185-cdca08fe3b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463C0-AC5B-4A8B-93F8-7CD3FE8111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DD962F-FDD8-426D-8FCF-0EE78BBC9E6A}">
  <ds:schemaRefs>
    <ds:schemaRef ds:uri="23c7a637-5bd3-4202-aa87-26309051a924"/>
    <ds:schemaRef ds:uri="http://schemas.microsoft.com/office/2006/documentManagement/types"/>
    <ds:schemaRef ds:uri="bd1a4e06-d6a3-4a4c-bcd6-78c14bfe3200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fc1ce4e-4c4d-4293-a185-cdca08fe3b42"/>
    <ds:schemaRef ds:uri="477f42ca-ed0d-4654-bf42-b52c8cce8b60"/>
  </ds:schemaRefs>
</ds:datastoreItem>
</file>

<file path=customXml/itemProps3.xml><?xml version="1.0" encoding="utf-8"?>
<ds:datastoreItem xmlns:ds="http://schemas.openxmlformats.org/officeDocument/2006/customXml" ds:itemID="{92DA659B-B248-4BFF-8DD8-1DE2F41F72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7f42ca-ed0d-4654-bf42-b52c8cce8b60"/>
    <ds:schemaRef ds:uri="0fc1ce4e-4c4d-4293-a185-cdca08fe3b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Duurzaam Groningen presentatie (1)</Template>
  <TotalTime>3833</TotalTime>
  <Words>220</Words>
  <Application>Microsoft Office PowerPoint</Application>
  <PresentationFormat>Breedbeeld</PresentationFormat>
  <Paragraphs>28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8</vt:i4>
      </vt:variant>
      <vt:variant>
        <vt:lpstr>Diatitels</vt:lpstr>
      </vt:variant>
      <vt:variant>
        <vt:i4>6</vt:i4>
      </vt:variant>
    </vt:vector>
  </HeadingPairs>
  <TitlesOfParts>
    <vt:vector size="20" baseType="lpstr">
      <vt:lpstr>Courier New</vt:lpstr>
      <vt:lpstr>Maison Neue</vt:lpstr>
      <vt:lpstr>Calibri Light</vt:lpstr>
      <vt:lpstr>Founders Grotesk X-Cond Bold</vt:lpstr>
      <vt:lpstr>Arial</vt:lpstr>
      <vt:lpstr>Calibri</vt:lpstr>
      <vt:lpstr>Duurzaam Groningen</vt:lpstr>
      <vt:lpstr>Tips</vt:lpstr>
      <vt:lpstr>1_Duurzaam Groningen</vt:lpstr>
      <vt:lpstr>1_Tips</vt:lpstr>
      <vt:lpstr>2_Duurzaam Groningen</vt:lpstr>
      <vt:lpstr>3_Duurzaam Groningen</vt:lpstr>
      <vt:lpstr>4_Duurzaam Groningen</vt:lpstr>
      <vt:lpstr>Kantoorthema</vt:lpstr>
      <vt:lpstr>PowerPoint-presentatie</vt:lpstr>
      <vt:lpstr> Zonnepanelen Noord   Uw duurzame specialist in het Noorden! Gieten | Groningen </vt:lpstr>
      <vt:lpstr>Het aanbod</vt:lpstr>
      <vt:lpstr>Ik heb me ingeschreven, en nu?</vt:lpstr>
      <vt:lpstr>Hoe ziet de dag van installatie eruit?</vt:lpstr>
      <vt:lpstr>Veel gestelde vragen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Aline Bus</dc:creator>
  <cp:lastModifiedBy>Jan-Willem Brontsema</cp:lastModifiedBy>
  <cp:revision>62</cp:revision>
  <dcterms:created xsi:type="dcterms:W3CDTF">2022-10-25T13:11:18Z</dcterms:created>
  <dcterms:modified xsi:type="dcterms:W3CDTF">2023-11-27T10:22:00Z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0x0101001843928DE0618942B5BA232BE41C4191</vt:lpwstr>
  </property>
</Properties>
</file>