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1" r:id="rId5"/>
    <p:sldMasterId id="2147483681" r:id="rId6"/>
    <p:sldMasterId id="2147483750" r:id="rId7"/>
    <p:sldMasterId id="2147483752" r:id="rId8"/>
    <p:sldMasterId id="2147483770" r:id="rId9"/>
    <p:sldMasterId id="2147483789" r:id="rId10"/>
    <p:sldMasterId id="2147483821" r:id="rId11"/>
  </p:sldMasterIdLst>
  <p:notesMasterIdLst>
    <p:notesMasterId r:id="rId29"/>
  </p:notesMasterIdLst>
  <p:handoutMasterIdLst>
    <p:handoutMasterId r:id="rId30"/>
  </p:handoutMasterIdLst>
  <p:sldIdLst>
    <p:sldId id="256" r:id="rId12"/>
    <p:sldId id="292" r:id="rId13"/>
    <p:sldId id="302" r:id="rId14"/>
    <p:sldId id="303" r:id="rId15"/>
    <p:sldId id="304" r:id="rId16"/>
    <p:sldId id="306" r:id="rId17"/>
    <p:sldId id="307" r:id="rId18"/>
    <p:sldId id="308" r:id="rId19"/>
    <p:sldId id="309" r:id="rId20"/>
    <p:sldId id="310" r:id="rId21"/>
    <p:sldId id="312" r:id="rId22"/>
    <p:sldId id="311" r:id="rId23"/>
    <p:sldId id="313" r:id="rId24"/>
    <p:sldId id="314" r:id="rId25"/>
    <p:sldId id="315" r:id="rId26"/>
    <p:sldId id="316" r:id="rId27"/>
    <p:sldId id="317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Founders Grotesk X-Cond Bold" panose="020B0604020202020204" charset="0"/>
      <p:bold r:id="rId37"/>
    </p:embeddedFont>
    <p:embeddedFont>
      <p:font typeface="Maison Neue" panose="02000000000000000000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beth Koops" initials="EK" lastIdx="1" clrIdx="0">
    <p:extLst>
      <p:ext uri="{19B8F6BF-5375-455C-9EA6-DF929625EA0E}">
        <p15:presenceInfo xmlns:p15="http://schemas.microsoft.com/office/powerpoint/2012/main" userId="S::elisabeth.koops@groningen.nl::54a70b15-d376-4134-aaac-1ec17502b9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8BB"/>
    <a:srgbClr val="F9F8EB"/>
    <a:srgbClr val="8DD7F7"/>
    <a:srgbClr val="FFFFFF"/>
    <a:srgbClr val="96DCFF"/>
    <a:srgbClr val="000000"/>
    <a:srgbClr val="5B9BD5"/>
    <a:srgbClr val="BDFB63"/>
    <a:srgbClr val="BBF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4618" autoAdjust="0"/>
  </p:normalViewPr>
  <p:slideViewPr>
    <p:cSldViewPr snapToGrid="0">
      <p:cViewPr>
        <p:scale>
          <a:sx n="71" d="100"/>
          <a:sy n="71" d="100"/>
        </p:scale>
        <p:origin x="1416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7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9.fntdata"/><Relationship Id="rId21" Type="http://schemas.openxmlformats.org/officeDocument/2006/relationships/slide" Target="slides/slide1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6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1.png"/><Relationship Id="rId4" Type="http://schemas.openxmlformats.org/officeDocument/2006/relationships/image" Target="../media/image2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1.png"/><Relationship Id="rId4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nl-NL"/>
        </a:p>
      </dgm:t>
    </dgm:pt>
    <dgm:pt modelId="{225137B7-8554-4285-8342-ABF3F83BA4D0}">
      <dgm:prSet phldrT="[Tekst]"/>
      <dgm:spPr/>
      <dgm:t>
        <a:bodyPr/>
        <a:lstStyle/>
        <a:p>
          <a:r>
            <a:rPr lang="nl-NL" dirty="0">
              <a:solidFill>
                <a:srgbClr val="3A726A"/>
              </a:solidFill>
            </a:rPr>
            <a:t>Dakisolatie 3cm purschuim buitenzijde</a:t>
          </a:r>
        </a:p>
      </dgm:t>
    </dgm:pt>
    <dgm:pt modelId="{8D61A5A8-80F5-4D29-9C03-6981AF90655C}" type="parTrans" cxnId="{761B7A4B-906C-4B7C-B5AC-69CCBD7DF578}">
      <dgm:prSet/>
      <dgm:spPr/>
      <dgm:t>
        <a:bodyPr/>
        <a:lstStyle/>
        <a:p>
          <a:endParaRPr lang="nl-NL"/>
        </a:p>
      </dgm:t>
    </dgm:pt>
    <dgm:pt modelId="{BA781969-BFE0-4626-9AD2-8CA26E8ABF6C}" type="sibTrans" cxnId="{761B7A4B-906C-4B7C-B5AC-69CCBD7DF57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nl-NL"/>
        </a:p>
      </dgm:t>
    </dgm:pt>
    <dgm:pt modelId="{A2C45623-8636-4E09-9221-809F036FE3C0}">
      <dgm:prSet phldrT="[Tekst]"/>
      <dgm:spPr/>
      <dgm:t>
        <a:bodyPr/>
        <a:lstStyle/>
        <a:p>
          <a:r>
            <a:rPr lang="nl-NL" dirty="0">
              <a:solidFill>
                <a:srgbClr val="3A726A"/>
              </a:solidFill>
            </a:rPr>
            <a:t>Spouwmuurisolatie met 3-4cm glaswol en 3-4cm restspouw</a:t>
          </a:r>
        </a:p>
      </dgm:t>
    </dgm:pt>
    <dgm:pt modelId="{6ADC4654-948D-499A-BF45-38C4AC90A70E}" type="parTrans" cxnId="{254921E7-6530-49FD-91E2-426BF9CFB504}">
      <dgm:prSet/>
      <dgm:spPr/>
      <dgm:t>
        <a:bodyPr/>
        <a:lstStyle/>
        <a:p>
          <a:endParaRPr lang="nl-NL"/>
        </a:p>
      </dgm:t>
    </dgm:pt>
    <dgm:pt modelId="{2B544724-960C-434B-82CC-4FEEFDCA570C}" type="sibTrans" cxnId="{254921E7-6530-49FD-91E2-426BF9CFB50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nl-NL"/>
        </a:p>
      </dgm:t>
    </dgm:pt>
    <dgm:pt modelId="{F3281B7D-26FB-40F0-BC3E-C0D03B52B864}">
      <dgm:prSet phldrT="[Tekst]"/>
      <dgm:spPr/>
      <dgm:t>
        <a:bodyPr/>
        <a:lstStyle/>
        <a:p>
          <a:r>
            <a:rPr lang="nl-NL" dirty="0">
              <a:solidFill>
                <a:srgbClr val="3A726A"/>
              </a:solidFill>
            </a:rPr>
            <a:t>Niet geïsoleerde broodjes vloer	</a:t>
          </a:r>
        </a:p>
      </dgm:t>
    </dgm:pt>
    <dgm:pt modelId="{C31C36E5-7379-4622-8CAC-F5B28054D1F2}" type="parTrans" cxnId="{5AA6F0BF-8D61-4D83-A1A9-9C1EE3788D72}">
      <dgm:prSet/>
      <dgm:spPr/>
      <dgm:t>
        <a:bodyPr/>
        <a:lstStyle/>
        <a:p>
          <a:endParaRPr lang="nl-NL"/>
        </a:p>
      </dgm:t>
    </dgm:pt>
    <dgm:pt modelId="{102FA6AB-C895-4601-A41E-EE7BF6322604}" type="sibTrans" cxnId="{5AA6F0BF-8D61-4D83-A1A9-9C1EE3788D72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4" custAng="0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  <dgm:pt modelId="{06AF254A-A856-4301-B366-8FD9AEC97581}" type="pres">
      <dgm:prSet presAssocID="{BA781969-BFE0-4626-9AD2-8CA26E8ABF6C}" presName="picture_2" presStyleCnt="0"/>
      <dgm:spPr/>
    </dgm:pt>
    <dgm:pt modelId="{3D5BBD76-D8DE-4ED5-8522-32EFC688CA70}" type="pres">
      <dgm:prSet presAssocID="{BA781969-BFE0-4626-9AD2-8CA26E8ABF6C}" presName="pictureRepeatNode" presStyleLbl="alignImgPlace1" presStyleIdx="1" presStyleCnt="4" custLinFactNeighborX="5445" custLinFactNeighborY="-33731"/>
      <dgm:spPr/>
    </dgm:pt>
    <dgm:pt modelId="{CEB93120-1024-46A0-A16C-3BB81513B48D}" type="pres">
      <dgm:prSet presAssocID="{225137B7-8554-4285-8342-ABF3F83BA4D0}" presName="line_2" presStyleLbl="parChTrans1D1" presStyleIdx="0" presStyleCnt="3" custLinFactY="-500000" custLinFactNeighborX="-271" custLinFactNeighborY="-537164"/>
      <dgm:spPr/>
    </dgm:pt>
    <dgm:pt modelId="{79BC8910-6F94-4987-B749-3A235520D2CE}" type="pres">
      <dgm:prSet presAssocID="{225137B7-8554-4285-8342-ABF3F83BA4D0}" presName="textparent_2" presStyleLbl="node1" presStyleIdx="0" presStyleCnt="0"/>
      <dgm:spPr/>
    </dgm:pt>
    <dgm:pt modelId="{22F311D7-79CC-4984-838F-73AE45E2F6F3}" type="pres">
      <dgm:prSet presAssocID="{225137B7-8554-4285-8342-ABF3F83BA4D0}" presName="text_2" presStyleLbl="revTx" presStyleIdx="0" presStyleCnt="3" custScaleX="2000000" custLinFactNeighborX="349" custLinFactNeighborY="-44214">
        <dgm:presLayoutVars>
          <dgm:bulletEnabled val="1"/>
        </dgm:presLayoutVars>
      </dgm:prSet>
      <dgm:spPr/>
    </dgm:pt>
    <dgm:pt modelId="{720D75F5-EE19-4CC9-9C31-1FB9ED5747F5}" type="pres">
      <dgm:prSet presAssocID="{2B544724-960C-434B-82CC-4FEEFDCA570C}" presName="picture_3" presStyleCnt="0"/>
      <dgm:spPr/>
    </dgm:pt>
    <dgm:pt modelId="{5EECF2D0-B227-44D6-8B50-DD69735BC632}" type="pres">
      <dgm:prSet presAssocID="{2B544724-960C-434B-82CC-4FEEFDCA570C}" presName="pictureRepeatNode" presStyleLbl="alignImgPlace1" presStyleIdx="2" presStyleCnt="4" custLinFactNeighborX="-25500" custLinFactNeighborY="-58309"/>
      <dgm:spPr/>
    </dgm:pt>
    <dgm:pt modelId="{8F688260-7CD2-49F9-980C-CCF8AEF19305}" type="pres">
      <dgm:prSet presAssocID="{A2C45623-8636-4E09-9221-809F036FE3C0}" presName="line_3" presStyleLbl="parChTrans1D1" presStyleIdx="1" presStyleCnt="3" custLinFactY="-700000" custLinFactNeighborX="-10541" custLinFactNeighborY="-733319"/>
      <dgm:spPr/>
    </dgm:pt>
    <dgm:pt modelId="{033EEB47-883F-409D-96B1-00695E45041E}" type="pres">
      <dgm:prSet presAssocID="{A2C45623-8636-4E09-9221-809F036FE3C0}" presName="textparent_3" presStyleLbl="node1" presStyleIdx="0" presStyleCnt="0"/>
      <dgm:spPr/>
    </dgm:pt>
    <dgm:pt modelId="{20C1C00E-1A7D-46D6-9FBD-92BACC7B8EC1}" type="pres">
      <dgm:prSet presAssocID="{A2C45623-8636-4E09-9221-809F036FE3C0}" presName="text_3" presStyleLbl="revTx" presStyleIdx="1" presStyleCnt="3" custScaleX="202257" custLinFactNeighborX="-21307" custLinFactNeighborY="-50000">
        <dgm:presLayoutVars>
          <dgm:bulletEnabled val="1"/>
        </dgm:presLayoutVars>
      </dgm:prSet>
      <dgm:spPr/>
    </dgm:pt>
    <dgm:pt modelId="{FCADD9CC-A9B0-4F28-8203-44E06053B78D}" type="pres">
      <dgm:prSet presAssocID="{102FA6AB-C895-4601-A41E-EE7BF6322604}" presName="picture_4" presStyleCnt="0"/>
      <dgm:spPr/>
    </dgm:pt>
    <dgm:pt modelId="{D9600415-6833-46CF-9914-7B4959A476D0}" type="pres">
      <dgm:prSet presAssocID="{102FA6AB-C895-4601-A41E-EE7BF6322604}" presName="pictureRepeatNode" presStyleLbl="alignImgPlace1" presStyleIdx="3" presStyleCnt="4" custLinFactNeighborX="-37403" custLinFactNeighborY="27503"/>
      <dgm:spPr/>
    </dgm:pt>
    <dgm:pt modelId="{804A1933-5774-40E0-8A74-FF29019FFEDE}" type="pres">
      <dgm:prSet presAssocID="{F3281B7D-26FB-40F0-BC3E-C0D03B52B864}" presName="line_4" presStyleLbl="parChTrans1D1" presStyleIdx="2" presStyleCnt="3" custLinFactY="368617" custLinFactNeighborX="-1631" custLinFactNeighborY="400000"/>
      <dgm:spPr/>
    </dgm:pt>
    <dgm:pt modelId="{9B46F625-6284-4A98-8885-D4BEC713D4F4}" type="pres">
      <dgm:prSet presAssocID="{F3281B7D-26FB-40F0-BC3E-C0D03B52B864}" presName="textparent_4" presStyleLbl="node1" presStyleIdx="0" presStyleCnt="0"/>
      <dgm:spPr/>
    </dgm:pt>
    <dgm:pt modelId="{2108F95B-2CF2-4BD1-B6CA-CDF80F9365A0}" type="pres">
      <dgm:prSet presAssocID="{F3281B7D-26FB-40F0-BC3E-C0D03B52B864}" presName="text_4" presStyleLbl="revTx" presStyleIdx="2" presStyleCnt="3" custScaleX="731864" custLinFactNeighborX="-73221" custLinFactNeighborY="22259">
        <dgm:presLayoutVars>
          <dgm:bulletEnabled val="1"/>
        </dgm:presLayoutVars>
      </dgm:prSet>
      <dgm:spPr/>
    </dgm:pt>
  </dgm:ptLst>
  <dgm:cxnLst>
    <dgm:cxn modelId="{A4A87D02-E52A-4433-8D6E-2FB21C7B2C82}" type="presOf" srcId="{2B544724-960C-434B-82CC-4FEEFDCA570C}" destId="{5EECF2D0-B227-44D6-8B50-DD69735BC632}" srcOrd="0" destOrd="0" presId="urn:microsoft.com/office/officeart/2008/layout/CircularPictureCallout"/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ABF2701D-8486-4808-8C6E-79E452B7896A}" type="presOf" srcId="{BA781969-BFE0-4626-9AD2-8CA26E8ABF6C}" destId="{3D5BBD76-D8DE-4ED5-8522-32EFC688CA70}" srcOrd="0" destOrd="0" presId="urn:microsoft.com/office/officeart/2008/layout/CircularPictureCallout"/>
    <dgm:cxn modelId="{CDBE5C61-8200-4C7C-99EE-58BB25950763}" type="presOf" srcId="{F3281B7D-26FB-40F0-BC3E-C0D03B52B864}" destId="{2108F95B-2CF2-4BD1-B6CA-CDF80F9365A0}" srcOrd="0" destOrd="0" presId="urn:microsoft.com/office/officeart/2008/layout/CircularPictureCallout"/>
    <dgm:cxn modelId="{E68BFB42-1ACD-493A-9783-706B9A799D1B}" type="presOf" srcId="{102FA6AB-C895-4601-A41E-EE7BF6322604}" destId="{D9600415-6833-46CF-9914-7B4959A476D0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761B7A4B-906C-4B7C-B5AC-69CCBD7DF578}" srcId="{195C8D80-8558-41E1-9AB8-916C155A4598}" destId="{225137B7-8554-4285-8342-ABF3F83BA4D0}" srcOrd="1" destOrd="0" parTransId="{8D61A5A8-80F5-4D29-9C03-6981AF90655C}" sibTransId="{BA781969-BFE0-4626-9AD2-8CA26E8ABF6C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5AA6F0BF-8D61-4D83-A1A9-9C1EE3788D72}" srcId="{195C8D80-8558-41E1-9AB8-916C155A4598}" destId="{F3281B7D-26FB-40F0-BC3E-C0D03B52B864}" srcOrd="3" destOrd="0" parTransId="{C31C36E5-7379-4622-8CAC-F5B28054D1F2}" sibTransId="{102FA6AB-C895-4601-A41E-EE7BF6322604}"/>
    <dgm:cxn modelId="{E3A78AC1-6228-4D1B-93F4-41DC5C7571FB}" type="presOf" srcId="{225137B7-8554-4285-8342-ABF3F83BA4D0}" destId="{22F311D7-79CC-4984-838F-73AE45E2F6F3}" srcOrd="0" destOrd="0" presId="urn:microsoft.com/office/officeart/2008/layout/CircularPictureCallout"/>
    <dgm:cxn modelId="{254921E7-6530-49FD-91E2-426BF9CFB504}" srcId="{195C8D80-8558-41E1-9AB8-916C155A4598}" destId="{A2C45623-8636-4E09-9221-809F036FE3C0}" srcOrd="2" destOrd="0" parTransId="{6ADC4654-948D-499A-BF45-38C4AC90A70E}" sibTransId="{2B544724-960C-434B-82CC-4FEEFDCA570C}"/>
    <dgm:cxn modelId="{B83792EF-82DA-4B2F-8B71-7E88D3513383}" type="presOf" srcId="{A2C45623-8636-4E09-9221-809F036FE3C0}" destId="{20C1C00E-1A7D-46D6-9FBD-92BACC7B8EC1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  <dgm:cxn modelId="{2B85228B-0E8E-4ACD-8000-369E2A967449}" type="presParOf" srcId="{02B033A2-53A2-41A0-BC9D-263A3764A915}" destId="{06AF254A-A856-4301-B366-8FD9AEC97581}" srcOrd="2" destOrd="0" presId="urn:microsoft.com/office/officeart/2008/layout/CircularPictureCallout"/>
    <dgm:cxn modelId="{746FDC50-83DE-4E51-A952-8B864FF8BA0D}" type="presParOf" srcId="{06AF254A-A856-4301-B366-8FD9AEC97581}" destId="{3D5BBD76-D8DE-4ED5-8522-32EFC688CA70}" srcOrd="0" destOrd="0" presId="urn:microsoft.com/office/officeart/2008/layout/CircularPictureCallout"/>
    <dgm:cxn modelId="{014F5A88-12F2-4985-9545-05A911345E83}" type="presParOf" srcId="{02B033A2-53A2-41A0-BC9D-263A3764A915}" destId="{CEB93120-1024-46A0-A16C-3BB81513B48D}" srcOrd="3" destOrd="0" presId="urn:microsoft.com/office/officeart/2008/layout/CircularPictureCallout"/>
    <dgm:cxn modelId="{39E314E2-FB23-440A-B59C-7D8C69917C8A}" type="presParOf" srcId="{02B033A2-53A2-41A0-BC9D-263A3764A915}" destId="{79BC8910-6F94-4987-B749-3A235520D2CE}" srcOrd="4" destOrd="0" presId="urn:microsoft.com/office/officeart/2008/layout/CircularPictureCallout"/>
    <dgm:cxn modelId="{15FB96ED-FCF7-4AEB-9D6F-903D89DFBDD5}" type="presParOf" srcId="{79BC8910-6F94-4987-B749-3A235520D2CE}" destId="{22F311D7-79CC-4984-838F-73AE45E2F6F3}" srcOrd="0" destOrd="0" presId="urn:microsoft.com/office/officeart/2008/layout/CircularPictureCallout"/>
    <dgm:cxn modelId="{BEDBE0CB-465C-42A3-9EEA-6DE8B6D643CD}" type="presParOf" srcId="{02B033A2-53A2-41A0-BC9D-263A3764A915}" destId="{720D75F5-EE19-4CC9-9C31-1FB9ED5747F5}" srcOrd="5" destOrd="0" presId="urn:microsoft.com/office/officeart/2008/layout/CircularPictureCallout"/>
    <dgm:cxn modelId="{CCFF72F5-917A-439E-B2AB-ED530F36E605}" type="presParOf" srcId="{720D75F5-EE19-4CC9-9C31-1FB9ED5747F5}" destId="{5EECF2D0-B227-44D6-8B50-DD69735BC632}" srcOrd="0" destOrd="0" presId="urn:microsoft.com/office/officeart/2008/layout/CircularPictureCallout"/>
    <dgm:cxn modelId="{E6625885-9257-4B63-BFB6-DABAA292D36D}" type="presParOf" srcId="{02B033A2-53A2-41A0-BC9D-263A3764A915}" destId="{8F688260-7CD2-49F9-980C-CCF8AEF19305}" srcOrd="6" destOrd="0" presId="urn:microsoft.com/office/officeart/2008/layout/CircularPictureCallout"/>
    <dgm:cxn modelId="{C043309B-4CFC-4903-A8FF-DDADAB38D043}" type="presParOf" srcId="{02B033A2-53A2-41A0-BC9D-263A3764A915}" destId="{033EEB47-883F-409D-96B1-00695E45041E}" srcOrd="7" destOrd="0" presId="urn:microsoft.com/office/officeart/2008/layout/CircularPictureCallout"/>
    <dgm:cxn modelId="{333CB3AA-3626-4A4B-A2D5-1BE30C36C825}" type="presParOf" srcId="{033EEB47-883F-409D-96B1-00695E45041E}" destId="{20C1C00E-1A7D-46D6-9FBD-92BACC7B8EC1}" srcOrd="0" destOrd="0" presId="urn:microsoft.com/office/officeart/2008/layout/CircularPictureCallout"/>
    <dgm:cxn modelId="{5CEC9506-5C08-4854-A21C-FEF5314FF8B1}" type="presParOf" srcId="{02B033A2-53A2-41A0-BC9D-263A3764A915}" destId="{FCADD9CC-A9B0-4F28-8203-44E06053B78D}" srcOrd="8" destOrd="0" presId="urn:microsoft.com/office/officeart/2008/layout/CircularPictureCallout"/>
    <dgm:cxn modelId="{E3D37B6E-959A-4717-AC26-E49C11D3989D}" type="presParOf" srcId="{FCADD9CC-A9B0-4F28-8203-44E06053B78D}" destId="{D9600415-6833-46CF-9914-7B4959A476D0}" srcOrd="0" destOrd="0" presId="urn:microsoft.com/office/officeart/2008/layout/CircularPictureCallout"/>
    <dgm:cxn modelId="{AFCD5A1E-D5B3-45B2-A3F0-68D9106A513D}" type="presParOf" srcId="{02B033A2-53A2-41A0-BC9D-263A3764A915}" destId="{804A1933-5774-40E0-8A74-FF29019FFEDE}" srcOrd="9" destOrd="0" presId="urn:microsoft.com/office/officeart/2008/layout/CircularPictureCallout"/>
    <dgm:cxn modelId="{80BF873A-A03B-4E88-884F-E879DD95E3F4}" type="presParOf" srcId="{02B033A2-53A2-41A0-BC9D-263A3764A915}" destId="{9B46F625-6284-4A98-8885-D4BEC713D4F4}" srcOrd="10" destOrd="0" presId="urn:microsoft.com/office/officeart/2008/layout/CircularPictureCallout"/>
    <dgm:cxn modelId="{3E77DDA7-9807-43FA-8FA8-636D2D97FABD}" type="presParOf" srcId="{9B46F625-6284-4A98-8885-D4BEC713D4F4}" destId="{2108F95B-2CF2-4BD1-B6CA-CDF80F9365A0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nl-NL"/>
        </a:p>
      </dgm:t>
    </dgm:pt>
    <dgm:pt modelId="{225137B7-8554-4285-8342-ABF3F83BA4D0}">
      <dgm:prSet phldrT="[Tekst]"/>
      <dgm:spPr/>
      <dgm:t>
        <a:bodyPr/>
        <a:lstStyle/>
        <a:p>
          <a:r>
            <a:rPr lang="nl-NL" dirty="0">
              <a:solidFill>
                <a:srgbClr val="3A726A"/>
              </a:solidFill>
            </a:rPr>
            <a:t> Dakisolatie binnenzijde	</a:t>
          </a:r>
        </a:p>
      </dgm:t>
    </dgm:pt>
    <dgm:pt modelId="{8D61A5A8-80F5-4D29-9C03-6981AF90655C}" type="parTrans" cxnId="{761B7A4B-906C-4B7C-B5AC-69CCBD7DF578}">
      <dgm:prSet/>
      <dgm:spPr/>
      <dgm:t>
        <a:bodyPr/>
        <a:lstStyle/>
        <a:p>
          <a:endParaRPr lang="nl-NL"/>
        </a:p>
      </dgm:t>
    </dgm:pt>
    <dgm:pt modelId="{BA781969-BFE0-4626-9AD2-8CA26E8ABF6C}" type="sibTrans" cxnId="{761B7A4B-906C-4B7C-B5AC-69CCBD7DF57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nl-NL"/>
        </a:p>
      </dgm:t>
    </dgm:pt>
    <dgm:pt modelId="{A2C45623-8636-4E09-9221-809F036FE3C0}">
      <dgm:prSet phldrT="[Tekst]"/>
      <dgm:spPr/>
      <dgm:t>
        <a:bodyPr/>
        <a:lstStyle/>
        <a:p>
          <a:r>
            <a:rPr lang="nl-NL" dirty="0">
              <a:solidFill>
                <a:srgbClr val="3A726A"/>
              </a:solidFill>
            </a:rPr>
            <a:t>Spouwmuurisolatie verbeteren met HR++ </a:t>
          </a:r>
          <a:r>
            <a:rPr lang="nl-NL" dirty="0" err="1">
              <a:solidFill>
                <a:srgbClr val="3A726A"/>
              </a:solidFill>
            </a:rPr>
            <a:t>Enverifoam</a:t>
          </a:r>
          <a:endParaRPr lang="nl-NL" dirty="0">
            <a:solidFill>
              <a:srgbClr val="3A726A"/>
            </a:solidFill>
          </a:endParaRPr>
        </a:p>
      </dgm:t>
    </dgm:pt>
    <dgm:pt modelId="{6ADC4654-948D-499A-BF45-38C4AC90A70E}" type="parTrans" cxnId="{254921E7-6530-49FD-91E2-426BF9CFB504}">
      <dgm:prSet/>
      <dgm:spPr/>
      <dgm:t>
        <a:bodyPr/>
        <a:lstStyle/>
        <a:p>
          <a:endParaRPr lang="nl-NL"/>
        </a:p>
      </dgm:t>
    </dgm:pt>
    <dgm:pt modelId="{2B544724-960C-434B-82CC-4FEEFDCA570C}" type="sibTrans" cxnId="{254921E7-6530-49FD-91E2-426BF9CFB50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nl-NL"/>
        </a:p>
      </dgm:t>
    </dgm:pt>
    <dgm:pt modelId="{F3281B7D-26FB-40F0-BC3E-C0D03B52B864}">
      <dgm:prSet phldrT="[Tekst]"/>
      <dgm:spPr/>
      <dgm:t>
        <a:bodyPr/>
        <a:lstStyle/>
        <a:p>
          <a:r>
            <a:rPr lang="nl-NL" dirty="0">
              <a:solidFill>
                <a:srgbClr val="3A726A"/>
              </a:solidFill>
            </a:rPr>
            <a:t>Aanbrengen Vloer / Kruipruimte isolatie</a:t>
          </a:r>
        </a:p>
      </dgm:t>
    </dgm:pt>
    <dgm:pt modelId="{C31C36E5-7379-4622-8CAC-F5B28054D1F2}" type="parTrans" cxnId="{5AA6F0BF-8D61-4D83-A1A9-9C1EE3788D72}">
      <dgm:prSet/>
      <dgm:spPr/>
      <dgm:t>
        <a:bodyPr/>
        <a:lstStyle/>
        <a:p>
          <a:endParaRPr lang="nl-NL"/>
        </a:p>
      </dgm:t>
    </dgm:pt>
    <dgm:pt modelId="{102FA6AB-C895-4601-A41E-EE7BF6322604}" type="sibTrans" cxnId="{5AA6F0BF-8D61-4D83-A1A9-9C1EE3788D72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4" custAng="0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  <dgm:pt modelId="{06AF254A-A856-4301-B366-8FD9AEC97581}" type="pres">
      <dgm:prSet presAssocID="{BA781969-BFE0-4626-9AD2-8CA26E8ABF6C}" presName="picture_2" presStyleCnt="0"/>
      <dgm:spPr/>
    </dgm:pt>
    <dgm:pt modelId="{3D5BBD76-D8DE-4ED5-8522-32EFC688CA70}" type="pres">
      <dgm:prSet presAssocID="{BA781969-BFE0-4626-9AD2-8CA26E8ABF6C}" presName="pictureRepeatNode" presStyleLbl="alignImgPlace1" presStyleIdx="1" presStyleCnt="4" custLinFactNeighborX="-12693" custLinFactNeighborY="-18918"/>
      <dgm:spPr/>
    </dgm:pt>
    <dgm:pt modelId="{CEB93120-1024-46A0-A16C-3BB81513B48D}" type="pres">
      <dgm:prSet presAssocID="{225137B7-8554-4285-8342-ABF3F83BA4D0}" presName="line_2" presStyleLbl="parChTrans1D1" presStyleIdx="0" presStyleCnt="3" custLinFactY="-500000" custLinFactNeighborX="-271" custLinFactNeighborY="-537164"/>
      <dgm:spPr/>
    </dgm:pt>
    <dgm:pt modelId="{79BC8910-6F94-4987-B749-3A235520D2CE}" type="pres">
      <dgm:prSet presAssocID="{225137B7-8554-4285-8342-ABF3F83BA4D0}" presName="textparent_2" presStyleLbl="node1" presStyleIdx="0" presStyleCnt="0"/>
      <dgm:spPr/>
    </dgm:pt>
    <dgm:pt modelId="{22F311D7-79CC-4984-838F-73AE45E2F6F3}" type="pres">
      <dgm:prSet presAssocID="{225137B7-8554-4285-8342-ABF3F83BA4D0}" presName="text_2" presStyleLbl="revTx" presStyleIdx="0" presStyleCnt="3" custScaleX="2000000" custLinFactNeighborX="349" custLinFactNeighborY="-44214">
        <dgm:presLayoutVars>
          <dgm:bulletEnabled val="1"/>
        </dgm:presLayoutVars>
      </dgm:prSet>
      <dgm:spPr/>
    </dgm:pt>
    <dgm:pt modelId="{720D75F5-EE19-4CC9-9C31-1FB9ED5747F5}" type="pres">
      <dgm:prSet presAssocID="{2B544724-960C-434B-82CC-4FEEFDCA570C}" presName="picture_3" presStyleCnt="0"/>
      <dgm:spPr/>
    </dgm:pt>
    <dgm:pt modelId="{5EECF2D0-B227-44D6-8B50-DD69735BC632}" type="pres">
      <dgm:prSet presAssocID="{2B544724-960C-434B-82CC-4FEEFDCA570C}" presName="pictureRepeatNode" presStyleLbl="alignImgPlace1" presStyleIdx="2" presStyleCnt="4" custLinFactNeighborX="-37407" custLinFactNeighborY="-51116"/>
      <dgm:spPr/>
    </dgm:pt>
    <dgm:pt modelId="{8F688260-7CD2-49F9-980C-CCF8AEF19305}" type="pres">
      <dgm:prSet presAssocID="{A2C45623-8636-4E09-9221-809F036FE3C0}" presName="line_3" presStyleLbl="parChTrans1D1" presStyleIdx="1" presStyleCnt="3" custLinFactY="-700000" custLinFactNeighborX="-10541" custLinFactNeighborY="-733319"/>
      <dgm:spPr/>
    </dgm:pt>
    <dgm:pt modelId="{033EEB47-883F-409D-96B1-00695E45041E}" type="pres">
      <dgm:prSet presAssocID="{A2C45623-8636-4E09-9221-809F036FE3C0}" presName="textparent_3" presStyleLbl="node1" presStyleIdx="0" presStyleCnt="0"/>
      <dgm:spPr/>
    </dgm:pt>
    <dgm:pt modelId="{20C1C00E-1A7D-46D6-9FBD-92BACC7B8EC1}" type="pres">
      <dgm:prSet presAssocID="{A2C45623-8636-4E09-9221-809F036FE3C0}" presName="text_3" presStyleLbl="revTx" presStyleIdx="1" presStyleCnt="3" custScaleX="202257" custLinFactNeighborX="-21307" custLinFactNeighborY="-50000">
        <dgm:presLayoutVars>
          <dgm:bulletEnabled val="1"/>
        </dgm:presLayoutVars>
      </dgm:prSet>
      <dgm:spPr/>
    </dgm:pt>
    <dgm:pt modelId="{FCADD9CC-A9B0-4F28-8203-44E06053B78D}" type="pres">
      <dgm:prSet presAssocID="{102FA6AB-C895-4601-A41E-EE7BF6322604}" presName="picture_4" presStyleCnt="0"/>
      <dgm:spPr/>
    </dgm:pt>
    <dgm:pt modelId="{D9600415-6833-46CF-9914-7B4959A476D0}" type="pres">
      <dgm:prSet presAssocID="{102FA6AB-C895-4601-A41E-EE7BF6322604}" presName="pictureRepeatNode" presStyleLbl="alignImgPlace1" presStyleIdx="3" presStyleCnt="4" custLinFactNeighborX="-49928" custLinFactNeighborY="30862"/>
      <dgm:spPr/>
    </dgm:pt>
    <dgm:pt modelId="{804A1933-5774-40E0-8A74-FF29019FFEDE}" type="pres">
      <dgm:prSet presAssocID="{F3281B7D-26FB-40F0-BC3E-C0D03B52B864}" presName="line_4" presStyleLbl="parChTrans1D1" presStyleIdx="2" presStyleCnt="3" custLinFactY="368617" custLinFactNeighborX="-1631" custLinFactNeighborY="400000"/>
      <dgm:spPr/>
    </dgm:pt>
    <dgm:pt modelId="{9B46F625-6284-4A98-8885-D4BEC713D4F4}" type="pres">
      <dgm:prSet presAssocID="{F3281B7D-26FB-40F0-BC3E-C0D03B52B864}" presName="textparent_4" presStyleLbl="node1" presStyleIdx="0" presStyleCnt="0"/>
      <dgm:spPr/>
    </dgm:pt>
    <dgm:pt modelId="{2108F95B-2CF2-4BD1-B6CA-CDF80F9365A0}" type="pres">
      <dgm:prSet presAssocID="{F3281B7D-26FB-40F0-BC3E-C0D03B52B864}" presName="text_4" presStyleLbl="revTx" presStyleIdx="2" presStyleCnt="3" custScaleX="2000000" custScaleY="82401" custLinFactX="-400000" custLinFactNeighborX="-424503" custLinFactNeighborY="22241">
        <dgm:presLayoutVars>
          <dgm:bulletEnabled val="1"/>
        </dgm:presLayoutVars>
      </dgm:prSet>
      <dgm:spPr/>
    </dgm:pt>
  </dgm:ptLst>
  <dgm:cxnLst>
    <dgm:cxn modelId="{A4A87D02-E52A-4433-8D6E-2FB21C7B2C82}" type="presOf" srcId="{2B544724-960C-434B-82CC-4FEEFDCA570C}" destId="{5EECF2D0-B227-44D6-8B50-DD69735BC632}" srcOrd="0" destOrd="0" presId="urn:microsoft.com/office/officeart/2008/layout/CircularPictureCallout"/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ABF2701D-8486-4808-8C6E-79E452B7896A}" type="presOf" srcId="{BA781969-BFE0-4626-9AD2-8CA26E8ABF6C}" destId="{3D5BBD76-D8DE-4ED5-8522-32EFC688CA70}" srcOrd="0" destOrd="0" presId="urn:microsoft.com/office/officeart/2008/layout/CircularPictureCallout"/>
    <dgm:cxn modelId="{CDBE5C61-8200-4C7C-99EE-58BB25950763}" type="presOf" srcId="{F3281B7D-26FB-40F0-BC3E-C0D03B52B864}" destId="{2108F95B-2CF2-4BD1-B6CA-CDF80F9365A0}" srcOrd="0" destOrd="0" presId="urn:microsoft.com/office/officeart/2008/layout/CircularPictureCallout"/>
    <dgm:cxn modelId="{E68BFB42-1ACD-493A-9783-706B9A799D1B}" type="presOf" srcId="{102FA6AB-C895-4601-A41E-EE7BF6322604}" destId="{D9600415-6833-46CF-9914-7B4959A476D0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761B7A4B-906C-4B7C-B5AC-69CCBD7DF578}" srcId="{195C8D80-8558-41E1-9AB8-916C155A4598}" destId="{225137B7-8554-4285-8342-ABF3F83BA4D0}" srcOrd="1" destOrd="0" parTransId="{8D61A5A8-80F5-4D29-9C03-6981AF90655C}" sibTransId="{BA781969-BFE0-4626-9AD2-8CA26E8ABF6C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5AA6F0BF-8D61-4D83-A1A9-9C1EE3788D72}" srcId="{195C8D80-8558-41E1-9AB8-916C155A4598}" destId="{F3281B7D-26FB-40F0-BC3E-C0D03B52B864}" srcOrd="3" destOrd="0" parTransId="{C31C36E5-7379-4622-8CAC-F5B28054D1F2}" sibTransId="{102FA6AB-C895-4601-A41E-EE7BF6322604}"/>
    <dgm:cxn modelId="{E3A78AC1-6228-4D1B-93F4-41DC5C7571FB}" type="presOf" srcId="{225137B7-8554-4285-8342-ABF3F83BA4D0}" destId="{22F311D7-79CC-4984-838F-73AE45E2F6F3}" srcOrd="0" destOrd="0" presId="urn:microsoft.com/office/officeart/2008/layout/CircularPictureCallout"/>
    <dgm:cxn modelId="{254921E7-6530-49FD-91E2-426BF9CFB504}" srcId="{195C8D80-8558-41E1-9AB8-916C155A4598}" destId="{A2C45623-8636-4E09-9221-809F036FE3C0}" srcOrd="2" destOrd="0" parTransId="{6ADC4654-948D-499A-BF45-38C4AC90A70E}" sibTransId="{2B544724-960C-434B-82CC-4FEEFDCA570C}"/>
    <dgm:cxn modelId="{B83792EF-82DA-4B2F-8B71-7E88D3513383}" type="presOf" srcId="{A2C45623-8636-4E09-9221-809F036FE3C0}" destId="{20C1C00E-1A7D-46D6-9FBD-92BACC7B8EC1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  <dgm:cxn modelId="{2B85228B-0E8E-4ACD-8000-369E2A967449}" type="presParOf" srcId="{02B033A2-53A2-41A0-BC9D-263A3764A915}" destId="{06AF254A-A856-4301-B366-8FD9AEC97581}" srcOrd="2" destOrd="0" presId="urn:microsoft.com/office/officeart/2008/layout/CircularPictureCallout"/>
    <dgm:cxn modelId="{746FDC50-83DE-4E51-A952-8B864FF8BA0D}" type="presParOf" srcId="{06AF254A-A856-4301-B366-8FD9AEC97581}" destId="{3D5BBD76-D8DE-4ED5-8522-32EFC688CA70}" srcOrd="0" destOrd="0" presId="urn:microsoft.com/office/officeart/2008/layout/CircularPictureCallout"/>
    <dgm:cxn modelId="{014F5A88-12F2-4985-9545-05A911345E83}" type="presParOf" srcId="{02B033A2-53A2-41A0-BC9D-263A3764A915}" destId="{CEB93120-1024-46A0-A16C-3BB81513B48D}" srcOrd="3" destOrd="0" presId="urn:microsoft.com/office/officeart/2008/layout/CircularPictureCallout"/>
    <dgm:cxn modelId="{39E314E2-FB23-440A-B59C-7D8C69917C8A}" type="presParOf" srcId="{02B033A2-53A2-41A0-BC9D-263A3764A915}" destId="{79BC8910-6F94-4987-B749-3A235520D2CE}" srcOrd="4" destOrd="0" presId="urn:microsoft.com/office/officeart/2008/layout/CircularPictureCallout"/>
    <dgm:cxn modelId="{15FB96ED-FCF7-4AEB-9D6F-903D89DFBDD5}" type="presParOf" srcId="{79BC8910-6F94-4987-B749-3A235520D2CE}" destId="{22F311D7-79CC-4984-838F-73AE45E2F6F3}" srcOrd="0" destOrd="0" presId="urn:microsoft.com/office/officeart/2008/layout/CircularPictureCallout"/>
    <dgm:cxn modelId="{BEDBE0CB-465C-42A3-9EEA-6DE8B6D643CD}" type="presParOf" srcId="{02B033A2-53A2-41A0-BC9D-263A3764A915}" destId="{720D75F5-EE19-4CC9-9C31-1FB9ED5747F5}" srcOrd="5" destOrd="0" presId="urn:microsoft.com/office/officeart/2008/layout/CircularPictureCallout"/>
    <dgm:cxn modelId="{CCFF72F5-917A-439E-B2AB-ED530F36E605}" type="presParOf" srcId="{720D75F5-EE19-4CC9-9C31-1FB9ED5747F5}" destId="{5EECF2D0-B227-44D6-8B50-DD69735BC632}" srcOrd="0" destOrd="0" presId="urn:microsoft.com/office/officeart/2008/layout/CircularPictureCallout"/>
    <dgm:cxn modelId="{E6625885-9257-4B63-BFB6-DABAA292D36D}" type="presParOf" srcId="{02B033A2-53A2-41A0-BC9D-263A3764A915}" destId="{8F688260-7CD2-49F9-980C-CCF8AEF19305}" srcOrd="6" destOrd="0" presId="urn:microsoft.com/office/officeart/2008/layout/CircularPictureCallout"/>
    <dgm:cxn modelId="{C043309B-4CFC-4903-A8FF-DDADAB38D043}" type="presParOf" srcId="{02B033A2-53A2-41A0-BC9D-263A3764A915}" destId="{033EEB47-883F-409D-96B1-00695E45041E}" srcOrd="7" destOrd="0" presId="urn:microsoft.com/office/officeart/2008/layout/CircularPictureCallout"/>
    <dgm:cxn modelId="{333CB3AA-3626-4A4B-A2D5-1BE30C36C825}" type="presParOf" srcId="{033EEB47-883F-409D-96B1-00695E45041E}" destId="{20C1C00E-1A7D-46D6-9FBD-92BACC7B8EC1}" srcOrd="0" destOrd="0" presId="urn:microsoft.com/office/officeart/2008/layout/CircularPictureCallout"/>
    <dgm:cxn modelId="{5CEC9506-5C08-4854-A21C-FEF5314FF8B1}" type="presParOf" srcId="{02B033A2-53A2-41A0-BC9D-263A3764A915}" destId="{FCADD9CC-A9B0-4F28-8203-44E06053B78D}" srcOrd="8" destOrd="0" presId="urn:microsoft.com/office/officeart/2008/layout/CircularPictureCallout"/>
    <dgm:cxn modelId="{E3D37B6E-959A-4717-AC26-E49C11D3989D}" type="presParOf" srcId="{FCADD9CC-A9B0-4F28-8203-44E06053B78D}" destId="{D9600415-6833-46CF-9914-7B4959A476D0}" srcOrd="0" destOrd="0" presId="urn:microsoft.com/office/officeart/2008/layout/CircularPictureCallout"/>
    <dgm:cxn modelId="{AFCD5A1E-D5B3-45B2-A3F0-68D9106A513D}" type="presParOf" srcId="{02B033A2-53A2-41A0-BC9D-263A3764A915}" destId="{804A1933-5774-40E0-8A74-FF29019FFEDE}" srcOrd="9" destOrd="0" presId="urn:microsoft.com/office/officeart/2008/layout/CircularPictureCallout"/>
    <dgm:cxn modelId="{80BF873A-A03B-4E88-884F-E879DD95E3F4}" type="presParOf" srcId="{02B033A2-53A2-41A0-BC9D-263A3764A915}" destId="{9B46F625-6284-4A98-8885-D4BEC713D4F4}" srcOrd="10" destOrd="0" presId="urn:microsoft.com/office/officeart/2008/layout/CircularPictureCallout"/>
    <dgm:cxn modelId="{3E77DDA7-9807-43FA-8FA8-636D2D97FABD}" type="presParOf" srcId="{9B46F625-6284-4A98-8885-D4BEC713D4F4}" destId="{2108F95B-2CF2-4BD1-B6CA-CDF80F9365A0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1" custAng="0" custScaleX="200000" custScaleY="196893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1" custAng="0" custScaleX="200000" custScaleY="196893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1" custAng="0" custScaleX="146866" custScaleY="144584" custLinFactNeighborX="-22599" custLinFactNeighborY="18200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1" custAng="0" custScaleX="200000" custScaleY="196893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1" custAng="0" custScaleX="200000" custScaleY="196893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5C8D80-8558-41E1-9AB8-916C155A459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6A3594A-AF46-432C-89F9-0773D5E31E3D}">
      <dgm:prSet/>
      <dgm:spPr/>
      <dgm:t>
        <a:bodyPr/>
        <a:lstStyle/>
        <a:p>
          <a:endParaRPr lang="nl-NL" dirty="0"/>
        </a:p>
      </dgm:t>
    </dgm:pt>
    <dgm:pt modelId="{90E9474E-46A5-4CF2-BA2F-8A90E48A3AEE}" type="parTrans" cxnId="{33E5AA46-7142-4EBE-9394-39F445AB1759}">
      <dgm:prSet/>
      <dgm:spPr/>
      <dgm:t>
        <a:bodyPr/>
        <a:lstStyle/>
        <a:p>
          <a:endParaRPr lang="nl-NL"/>
        </a:p>
      </dgm:t>
    </dgm:pt>
    <dgm:pt modelId="{18B86BBB-1011-4FD3-AA82-D3DA462E74A7}" type="sibTrans" cxnId="{33E5AA46-7142-4EBE-9394-39F445AB1759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D03A52F2-3948-48AC-888E-5A7B96631A1E}" type="pres">
      <dgm:prSet presAssocID="{195C8D80-8558-41E1-9AB8-916C155A4598}" presName="Name0" presStyleCnt="0">
        <dgm:presLayoutVars>
          <dgm:chMax val="7"/>
          <dgm:chPref val="7"/>
          <dgm:dir/>
        </dgm:presLayoutVars>
      </dgm:prSet>
      <dgm:spPr/>
    </dgm:pt>
    <dgm:pt modelId="{02B033A2-53A2-41A0-BC9D-263A3764A915}" type="pres">
      <dgm:prSet presAssocID="{195C8D80-8558-41E1-9AB8-916C155A4598}" presName="Name1" presStyleCnt="0"/>
      <dgm:spPr/>
    </dgm:pt>
    <dgm:pt modelId="{7389C38E-6926-4A6A-A2CA-2FF69108DD96}" type="pres">
      <dgm:prSet presAssocID="{18B86BBB-1011-4FD3-AA82-D3DA462E74A7}" presName="picture_1" presStyleCnt="0"/>
      <dgm:spPr/>
    </dgm:pt>
    <dgm:pt modelId="{0910E3E4-C797-46E5-ADFF-48E381780F16}" type="pres">
      <dgm:prSet presAssocID="{18B86BBB-1011-4FD3-AA82-D3DA462E74A7}" presName="pictureRepeatNode" presStyleLbl="alignImgPlace1" presStyleIdx="0" presStyleCnt="1" custAng="0" custScaleX="200000" custScaleY="196893"/>
      <dgm:spPr>
        <a:prstGeom prst="ellipse">
          <a:avLst/>
        </a:prstGeom>
      </dgm:spPr>
    </dgm:pt>
    <dgm:pt modelId="{63FA9451-7A02-44E1-B91A-69345EC5E1FD}" type="pres">
      <dgm:prSet presAssocID="{06A3594A-AF46-432C-89F9-0773D5E31E3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4133907-5928-45CC-807D-D89314134771}" type="presOf" srcId="{06A3594A-AF46-432C-89F9-0773D5E31E3D}" destId="{63FA9451-7A02-44E1-B91A-69345EC5E1FD}" srcOrd="0" destOrd="0" presId="urn:microsoft.com/office/officeart/2008/layout/CircularPictureCallout"/>
    <dgm:cxn modelId="{33E5AA46-7142-4EBE-9394-39F445AB1759}" srcId="{195C8D80-8558-41E1-9AB8-916C155A4598}" destId="{06A3594A-AF46-432C-89F9-0773D5E31E3D}" srcOrd="0" destOrd="0" parTransId="{90E9474E-46A5-4CF2-BA2F-8A90E48A3AEE}" sibTransId="{18B86BBB-1011-4FD3-AA82-D3DA462E74A7}"/>
    <dgm:cxn modelId="{B12EC299-CCBE-449F-995D-E0F42C1DACA9}" type="presOf" srcId="{18B86BBB-1011-4FD3-AA82-D3DA462E74A7}" destId="{0910E3E4-C797-46E5-ADFF-48E381780F16}" srcOrd="0" destOrd="0" presId="urn:microsoft.com/office/officeart/2008/layout/CircularPictureCallout"/>
    <dgm:cxn modelId="{66F759AB-9397-4974-8602-AC64401B4846}" type="presOf" srcId="{195C8D80-8558-41E1-9AB8-916C155A4598}" destId="{D03A52F2-3948-48AC-888E-5A7B96631A1E}" srcOrd="0" destOrd="0" presId="urn:microsoft.com/office/officeart/2008/layout/CircularPictureCallout"/>
    <dgm:cxn modelId="{B9D8C715-E8B8-4C12-A4EC-6391B032A7B1}" type="presParOf" srcId="{D03A52F2-3948-48AC-888E-5A7B96631A1E}" destId="{02B033A2-53A2-41A0-BC9D-263A3764A915}" srcOrd="0" destOrd="0" presId="urn:microsoft.com/office/officeart/2008/layout/CircularPictureCallout"/>
    <dgm:cxn modelId="{6E64E1F2-B3FB-4C83-8DC5-0175DF09CB9C}" type="presParOf" srcId="{02B033A2-53A2-41A0-BC9D-263A3764A915}" destId="{7389C38E-6926-4A6A-A2CA-2FF69108DD96}" srcOrd="0" destOrd="0" presId="urn:microsoft.com/office/officeart/2008/layout/CircularPictureCallout"/>
    <dgm:cxn modelId="{8F3A4461-40DC-45B2-A27D-CD15AE4FF454}" type="presParOf" srcId="{7389C38E-6926-4A6A-A2CA-2FF69108DD96}" destId="{0910E3E4-C797-46E5-ADFF-48E381780F16}" srcOrd="0" destOrd="0" presId="urn:microsoft.com/office/officeart/2008/layout/CircularPictureCallout"/>
    <dgm:cxn modelId="{46E7DD23-3003-4D17-87C3-B16E5089D3B0}" type="presParOf" srcId="{02B033A2-53A2-41A0-BC9D-263A3764A915}" destId="{63FA9451-7A02-44E1-B91A-69345EC5E1F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A1933-5774-40E0-8A74-FF29019FFEDE}">
      <dsp:nvSpPr>
        <dsp:cNvPr id="0" name=""/>
        <dsp:cNvSpPr/>
      </dsp:nvSpPr>
      <dsp:spPr>
        <a:xfrm>
          <a:off x="2143757" y="4537340"/>
          <a:ext cx="445002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88260-7CD2-49F9-980C-CCF8AEF19305}">
      <dsp:nvSpPr>
        <dsp:cNvPr id="0" name=""/>
        <dsp:cNvSpPr/>
      </dsp:nvSpPr>
      <dsp:spPr>
        <a:xfrm>
          <a:off x="1814537" y="2193338"/>
          <a:ext cx="3811778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93120-1024-46A0-A16C-3BB81513B48D}">
      <dsp:nvSpPr>
        <dsp:cNvPr id="0" name=""/>
        <dsp:cNvSpPr/>
      </dsp:nvSpPr>
      <dsp:spPr>
        <a:xfrm>
          <a:off x="2204277" y="784649"/>
          <a:ext cx="445002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0E3E4-C797-46E5-ADFF-48E381780F16}">
      <dsp:nvSpPr>
        <dsp:cNvPr id="0" name=""/>
        <dsp:cNvSpPr/>
      </dsp:nvSpPr>
      <dsp:spPr>
        <a:xfrm>
          <a:off x="187" y="493183"/>
          <a:ext cx="4432300" cy="44323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798001" y="2846734"/>
          <a:ext cx="2836672" cy="146265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500" kern="1200" dirty="0"/>
        </a:p>
      </dsp:txBody>
      <dsp:txXfrm>
        <a:off x="798001" y="2846734"/>
        <a:ext cx="2836672" cy="1462659"/>
      </dsp:txXfrm>
    </dsp:sp>
    <dsp:sp modelId="{3D5BBD76-D8DE-4ED5-8522-32EFC688CA70}">
      <dsp:nvSpPr>
        <dsp:cNvPr id="0" name=""/>
        <dsp:cNvSpPr/>
      </dsp:nvSpPr>
      <dsp:spPr>
        <a:xfrm>
          <a:off x="6073923" y="44665"/>
          <a:ext cx="1329690" cy="132969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311D7-79CC-4984-838F-73AE45E2F6F3}">
      <dsp:nvSpPr>
        <dsp:cNvPr id="0" name=""/>
        <dsp:cNvSpPr/>
      </dsp:nvSpPr>
      <dsp:spPr>
        <a:xfrm>
          <a:off x="7331398" y="0"/>
          <a:ext cx="1533201" cy="1329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A726A"/>
              </a:solidFill>
            </a:rPr>
            <a:t>Dakisolatie 3cm purschuim buitenzijde</a:t>
          </a:r>
        </a:p>
      </dsp:txBody>
      <dsp:txXfrm>
        <a:off x="7331398" y="0"/>
        <a:ext cx="1533201" cy="1329690"/>
      </dsp:txXfrm>
    </dsp:sp>
    <dsp:sp modelId="{5EECF2D0-B227-44D6-8B50-DD69735BC632}">
      <dsp:nvSpPr>
        <dsp:cNvPr id="0" name=""/>
        <dsp:cNvSpPr/>
      </dsp:nvSpPr>
      <dsp:spPr>
        <a:xfrm>
          <a:off x="5024199" y="1269159"/>
          <a:ext cx="1329690" cy="132969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1C00E-1A7D-46D6-9FBD-92BACC7B8EC1}">
      <dsp:nvSpPr>
        <dsp:cNvPr id="0" name=""/>
        <dsp:cNvSpPr/>
      </dsp:nvSpPr>
      <dsp:spPr>
        <a:xfrm>
          <a:off x="6464296" y="1379643"/>
          <a:ext cx="2170597" cy="1329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A726A"/>
              </a:solidFill>
            </a:rPr>
            <a:t>Spouwmuurisolatie met 3-4cm glaswol en 3-4cm restspouw</a:t>
          </a:r>
        </a:p>
      </dsp:txBody>
      <dsp:txXfrm>
        <a:off x="6464296" y="1379643"/>
        <a:ext cx="2170597" cy="1329690"/>
      </dsp:txXfrm>
    </dsp:sp>
    <dsp:sp modelId="{D9600415-6833-46CF-9914-7B4959A476D0}">
      <dsp:nvSpPr>
        <dsp:cNvPr id="0" name=""/>
        <dsp:cNvSpPr/>
      </dsp:nvSpPr>
      <dsp:spPr>
        <a:xfrm>
          <a:off x="5504177" y="3961498"/>
          <a:ext cx="1329690" cy="132969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8F95B-2CF2-4BD1-B6CA-CDF80F9365A0}">
      <dsp:nvSpPr>
        <dsp:cNvPr id="0" name=""/>
        <dsp:cNvSpPr/>
      </dsp:nvSpPr>
      <dsp:spPr>
        <a:xfrm>
          <a:off x="7177929" y="3891769"/>
          <a:ext cx="1532091" cy="1329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A726A"/>
              </a:solidFill>
            </a:rPr>
            <a:t>Niet geïsoleerde broodjes vloer	</a:t>
          </a:r>
        </a:p>
      </dsp:txBody>
      <dsp:txXfrm>
        <a:off x="7177929" y="3891769"/>
        <a:ext cx="1532091" cy="1329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A1933-5774-40E0-8A74-FF29019FFEDE}">
      <dsp:nvSpPr>
        <dsp:cNvPr id="0" name=""/>
        <dsp:cNvSpPr/>
      </dsp:nvSpPr>
      <dsp:spPr>
        <a:xfrm>
          <a:off x="2375946" y="4705361"/>
          <a:ext cx="493200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88260-7CD2-49F9-980C-CCF8AEF19305}">
      <dsp:nvSpPr>
        <dsp:cNvPr id="0" name=""/>
        <dsp:cNvSpPr/>
      </dsp:nvSpPr>
      <dsp:spPr>
        <a:xfrm>
          <a:off x="2011069" y="2193338"/>
          <a:ext cx="422462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93120-1024-46A0-A16C-3BB81513B48D}">
      <dsp:nvSpPr>
        <dsp:cNvPr id="0" name=""/>
        <dsp:cNvSpPr/>
      </dsp:nvSpPr>
      <dsp:spPr>
        <a:xfrm>
          <a:off x="2443021" y="616628"/>
          <a:ext cx="493200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0E3E4-C797-46E5-ADFF-48E381780F16}">
      <dsp:nvSpPr>
        <dsp:cNvPr id="0" name=""/>
        <dsp:cNvSpPr/>
      </dsp:nvSpPr>
      <dsp:spPr>
        <a:xfrm>
          <a:off x="207" y="253153"/>
          <a:ext cx="4912360" cy="49123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884432" y="2861616"/>
          <a:ext cx="3143910" cy="16210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500" kern="1200" dirty="0"/>
        </a:p>
      </dsp:txBody>
      <dsp:txXfrm>
        <a:off x="884432" y="2861616"/>
        <a:ext cx="3143910" cy="1621078"/>
      </dsp:txXfrm>
    </dsp:sp>
    <dsp:sp modelId="{3D5BBD76-D8DE-4ED5-8522-32EFC688CA70}">
      <dsp:nvSpPr>
        <dsp:cNvPr id="0" name=""/>
        <dsp:cNvSpPr/>
      </dsp:nvSpPr>
      <dsp:spPr>
        <a:xfrm>
          <a:off x="6464485" y="0"/>
          <a:ext cx="1473708" cy="147370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311D7-79CC-4984-838F-73AE45E2F6F3}">
      <dsp:nvSpPr>
        <dsp:cNvPr id="0" name=""/>
        <dsp:cNvSpPr/>
      </dsp:nvSpPr>
      <dsp:spPr>
        <a:xfrm>
          <a:off x="8125458" y="0"/>
          <a:ext cx="1699261" cy="147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rgbClr val="3A726A"/>
              </a:solidFill>
            </a:rPr>
            <a:t> Dakisolatie binnenzijde	</a:t>
          </a:r>
        </a:p>
      </dsp:txBody>
      <dsp:txXfrm>
        <a:off x="8125458" y="0"/>
        <a:ext cx="1699261" cy="1473708"/>
      </dsp:txXfrm>
    </dsp:sp>
    <dsp:sp modelId="{5EECF2D0-B227-44D6-8B50-DD69735BC632}">
      <dsp:nvSpPr>
        <dsp:cNvPr id="0" name=""/>
        <dsp:cNvSpPr/>
      </dsp:nvSpPr>
      <dsp:spPr>
        <a:xfrm>
          <a:off x="5392893" y="1219178"/>
          <a:ext cx="1473708" cy="147370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1C00E-1A7D-46D6-9FBD-92BACC7B8EC1}">
      <dsp:nvSpPr>
        <dsp:cNvPr id="0" name=""/>
        <dsp:cNvSpPr/>
      </dsp:nvSpPr>
      <dsp:spPr>
        <a:xfrm>
          <a:off x="7164440" y="1235625"/>
          <a:ext cx="2405694" cy="147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rgbClr val="3A726A"/>
              </a:solidFill>
            </a:rPr>
            <a:t>Spouwmuurisolatie verbeteren met HR++ </a:t>
          </a:r>
          <a:r>
            <a:rPr lang="nl-NL" sz="2100" kern="1200" dirty="0" err="1">
              <a:solidFill>
                <a:srgbClr val="3A726A"/>
              </a:solidFill>
            </a:rPr>
            <a:t>Enverifoam</a:t>
          </a:r>
          <a:endParaRPr lang="nl-NL" sz="2100" kern="1200" dirty="0">
            <a:solidFill>
              <a:srgbClr val="3A726A"/>
            </a:solidFill>
          </a:endParaRPr>
        </a:p>
      </dsp:txBody>
      <dsp:txXfrm>
        <a:off x="7164440" y="1235625"/>
        <a:ext cx="2405694" cy="1473708"/>
      </dsp:txXfrm>
    </dsp:sp>
    <dsp:sp modelId="{D9600415-6833-46CF-9914-7B4959A476D0}">
      <dsp:nvSpPr>
        <dsp:cNvPr id="0" name=""/>
        <dsp:cNvSpPr/>
      </dsp:nvSpPr>
      <dsp:spPr>
        <a:xfrm>
          <a:off x="5915749" y="3944959"/>
          <a:ext cx="1473708" cy="147370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8F95B-2CF2-4BD1-B6CA-CDF80F9365A0}">
      <dsp:nvSpPr>
        <dsp:cNvPr id="0" name=""/>
        <dsp:cNvSpPr/>
      </dsp:nvSpPr>
      <dsp:spPr>
        <a:xfrm>
          <a:off x="7424727" y="4149251"/>
          <a:ext cx="1699261" cy="1214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>
              <a:solidFill>
                <a:srgbClr val="3A726A"/>
              </a:solidFill>
            </a:rPr>
            <a:t>Aanbrengen Vloer / Kruipruimte isolatie</a:t>
          </a:r>
        </a:p>
      </dsp:txBody>
      <dsp:txXfrm>
        <a:off x="7424727" y="4149251"/>
        <a:ext cx="1699261" cy="12143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0E3E4-C797-46E5-ADFF-48E381780F16}">
      <dsp:nvSpPr>
        <dsp:cNvPr id="0" name=""/>
        <dsp:cNvSpPr/>
      </dsp:nvSpPr>
      <dsp:spPr>
        <a:xfrm>
          <a:off x="0" y="-72735"/>
          <a:ext cx="5024120" cy="494607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1708200" y="2478173"/>
          <a:ext cx="1607718" cy="8289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900" kern="1200" dirty="0"/>
        </a:p>
      </dsp:txBody>
      <dsp:txXfrm>
        <a:off x="1708200" y="2478173"/>
        <a:ext cx="1607718" cy="828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0E3E4-C797-46E5-ADFF-48E381780F16}">
      <dsp:nvSpPr>
        <dsp:cNvPr id="0" name=""/>
        <dsp:cNvSpPr/>
      </dsp:nvSpPr>
      <dsp:spPr>
        <a:xfrm>
          <a:off x="0" y="131027"/>
          <a:ext cx="3985260" cy="392334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1354988" y="2154473"/>
          <a:ext cx="1275283" cy="65756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4700" kern="1200" dirty="0"/>
        </a:p>
      </dsp:txBody>
      <dsp:txXfrm>
        <a:off x="1354988" y="2154473"/>
        <a:ext cx="1275283" cy="6575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0E3E4-C797-46E5-ADFF-48E381780F16}">
      <dsp:nvSpPr>
        <dsp:cNvPr id="0" name=""/>
        <dsp:cNvSpPr/>
      </dsp:nvSpPr>
      <dsp:spPr>
        <a:xfrm>
          <a:off x="99678" y="1041476"/>
          <a:ext cx="3689362" cy="36320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1708200" y="2478173"/>
          <a:ext cx="1607718" cy="8289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900" kern="1200" dirty="0"/>
        </a:p>
      </dsp:txBody>
      <dsp:txXfrm>
        <a:off x="1708200" y="2478173"/>
        <a:ext cx="1607718" cy="8289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0E3E4-C797-46E5-ADFF-48E381780F16}">
      <dsp:nvSpPr>
        <dsp:cNvPr id="0" name=""/>
        <dsp:cNvSpPr/>
      </dsp:nvSpPr>
      <dsp:spPr>
        <a:xfrm>
          <a:off x="0" y="-72735"/>
          <a:ext cx="5024120" cy="494607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1708200" y="2478173"/>
          <a:ext cx="1607718" cy="8289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900" kern="1200" dirty="0"/>
        </a:p>
      </dsp:txBody>
      <dsp:txXfrm>
        <a:off x="1708200" y="2478173"/>
        <a:ext cx="1607718" cy="8289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0E3E4-C797-46E5-ADFF-48E381780F16}">
      <dsp:nvSpPr>
        <dsp:cNvPr id="0" name=""/>
        <dsp:cNvSpPr/>
      </dsp:nvSpPr>
      <dsp:spPr>
        <a:xfrm>
          <a:off x="0" y="-72735"/>
          <a:ext cx="5024120" cy="49460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1708200" y="2478173"/>
          <a:ext cx="1607718" cy="8289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900" kern="1200" dirty="0"/>
        </a:p>
      </dsp:txBody>
      <dsp:txXfrm>
        <a:off x="1708200" y="2478173"/>
        <a:ext cx="1607718" cy="8289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0E3E4-C797-46E5-ADFF-48E381780F16}">
      <dsp:nvSpPr>
        <dsp:cNvPr id="0" name=""/>
        <dsp:cNvSpPr/>
      </dsp:nvSpPr>
      <dsp:spPr>
        <a:xfrm>
          <a:off x="0" y="-72735"/>
          <a:ext cx="5024120" cy="494607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A9451-7A02-44E1-B91A-69345EC5E1FD}">
      <dsp:nvSpPr>
        <dsp:cNvPr id="0" name=""/>
        <dsp:cNvSpPr/>
      </dsp:nvSpPr>
      <dsp:spPr>
        <a:xfrm>
          <a:off x="1708200" y="2478173"/>
          <a:ext cx="1607718" cy="82897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900" kern="1200" dirty="0"/>
        </a:p>
      </dsp:txBody>
      <dsp:txXfrm>
        <a:off x="1708200" y="2478173"/>
        <a:ext cx="1607718" cy="828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CF606BB-205C-45E4-3549-D95A66AE8E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76DF712-57A9-8F92-B3F0-6B462DB4AB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DD474-18CF-4277-83C4-C5FA1443E252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CEE0AB-2DCF-21FC-FCBE-A402115BF0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0C62501-A1F5-E29C-C24E-14D9019B9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C70FE-09E0-422B-A3C1-B9FBA93B92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671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B8B8F-1853-4BA6-84DE-A61B3D86F6AA}" type="datetimeFigureOut">
              <a:rPr lang="nl-NL" smtClean="0"/>
              <a:t>27-11-2023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82403-D312-452C-8EF4-A5AAB8B062A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244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7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44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4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17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94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32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116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7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9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47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45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88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06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456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70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3994-0377-4F7B-B8AA-6046AF4D0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8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76983854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m.facebook.com/duurzaamgroningen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instagram.com/duurzaam_groningen/" TargetMode="External"/><Relationship Id="rId9" Type="http://schemas.openxmlformats.org/officeDocument/2006/relationships/image" Target="../media/image15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76983854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m.facebook.com/duurzaamgroningen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instagram.com/duurzaam_groningen/" TargetMode="External"/><Relationship Id="rId9" Type="http://schemas.openxmlformats.org/officeDocument/2006/relationships/image" Target="../media/image1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528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978251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27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5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2737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1948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303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443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648614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2112581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">
            <a:extLst>
              <a:ext uri="{FF2B5EF4-FFF2-40B4-BE49-F238E27FC236}">
                <a16:creationId xmlns:a16="http://schemas.microsoft.com/office/drawing/2014/main" id="{9832AF1D-3B01-4FCA-BD0E-9FC69B177B89}"/>
              </a:ext>
            </a:extLst>
          </p:cNvPr>
          <p:cNvSpPr txBox="1"/>
          <p:nvPr userDrawn="1"/>
        </p:nvSpPr>
        <p:spPr>
          <a:xfrm>
            <a:off x="1080002" y="540003"/>
            <a:ext cx="2121117" cy="6154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defTabSz="1177226">
              <a:lnSpc>
                <a:spcPct val="100000"/>
              </a:lnSpc>
              <a:spcBef>
                <a:spcPct val="0"/>
              </a:spcBef>
              <a:buNone/>
              <a:defRPr sz="4000" b="1" cap="none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999" dirty="0">
                <a:latin typeface="Calibri Light" panose="020F0302020204030204" pitchFamily="34" charset="0"/>
                <a:cs typeface="Calibri Light" panose="020F0302020204030204" pitchFamily="34" charset="0"/>
              </a:rPr>
              <a:t>Tips</a:t>
            </a:r>
          </a:p>
        </p:txBody>
      </p:sp>
      <p:grpSp>
        <p:nvGrpSpPr>
          <p:cNvPr id="122" name="Tip Nieuwe dia">
            <a:extLst>
              <a:ext uri="{FF2B5EF4-FFF2-40B4-BE49-F238E27FC236}">
                <a16:creationId xmlns:a16="http://schemas.microsoft.com/office/drawing/2014/main" id="{2F3A47AE-5DF6-4111-8B0C-0399D4275924}"/>
              </a:ext>
            </a:extLst>
          </p:cNvPr>
          <p:cNvGrpSpPr/>
          <p:nvPr userDrawn="1"/>
        </p:nvGrpSpPr>
        <p:grpSpPr>
          <a:xfrm>
            <a:off x="1114089" y="1391510"/>
            <a:ext cx="2304000" cy="2723826"/>
            <a:chOff x="-2545133" y="2057057"/>
            <a:chExt cx="2304000" cy="2723826"/>
          </a:xfrm>
        </p:grpSpPr>
        <p:sp>
          <p:nvSpPr>
            <p:cNvPr id="123" name="Tip tekst">
              <a:extLst>
                <a:ext uri="{FF2B5EF4-FFF2-40B4-BE49-F238E27FC236}">
                  <a16:creationId xmlns:a16="http://schemas.microsoft.com/office/drawing/2014/main" id="{76D67B95-38B3-4D3A-AEA9-4A12D55E48B7}"/>
                </a:ext>
              </a:extLst>
            </p:cNvPr>
            <p:cNvSpPr txBox="1"/>
            <p:nvPr userDrawn="1"/>
          </p:nvSpPr>
          <p:spPr>
            <a:xfrm>
              <a:off x="-2545133" y="2057057"/>
              <a:ext cx="2304000" cy="24237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Nieuwe</a:t>
              </a:r>
              <a:r>
                <a:rPr lang="nl-NL" sz="1050" b="1" baseline="0" noProof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dia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het tekstje onder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het pictogram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Nieuwe dia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Andere indeling voor huidige dia</a:t>
              </a:r>
            </a:p>
            <a:p>
              <a:pPr>
                <a:lnSpc>
                  <a:spcPct val="100000"/>
                </a:lnSpc>
              </a:pPr>
              <a:endParaRPr lang="nl-NL" sz="1050" b="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Indeling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</p:txBody>
        </p:sp>
        <p:pic>
          <p:nvPicPr>
            <p:cNvPr id="124" name="Icon Nieuwe dia">
              <a:extLst>
                <a:ext uri="{FF2B5EF4-FFF2-40B4-BE49-F238E27FC236}">
                  <a16:creationId xmlns:a16="http://schemas.microsoft.com/office/drawing/2014/main" id="{7514B464-40D9-4395-B242-8B1A8E5A6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03707" y="2776092"/>
              <a:ext cx="495369" cy="762106"/>
            </a:xfrm>
            <a:prstGeom prst="rect">
              <a:avLst/>
            </a:prstGeom>
          </p:spPr>
        </p:pic>
        <p:sp>
          <p:nvSpPr>
            <p:cNvPr id="125" name="Pijl">
              <a:extLst>
                <a:ext uri="{FF2B5EF4-FFF2-40B4-BE49-F238E27FC236}">
                  <a16:creationId xmlns:a16="http://schemas.microsoft.com/office/drawing/2014/main" id="{764757AD-2B56-4485-A16B-AA17D099C223}"/>
                </a:ext>
              </a:extLst>
            </p:cNvPr>
            <p:cNvSpPr/>
            <p:nvPr userDrawn="1"/>
          </p:nvSpPr>
          <p:spPr>
            <a:xfrm>
              <a:off x="-1498911" y="3213945"/>
              <a:ext cx="606634" cy="181070"/>
            </a:xfrm>
            <a:prstGeom prst="lef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00" dirty="0">
                <a:solidFill>
                  <a:schemeClr val="tx1"/>
                </a:solidFill>
              </a:endParaRPr>
            </a:p>
          </p:txBody>
        </p:sp>
        <p:pic>
          <p:nvPicPr>
            <p:cNvPr id="126" name="Icon Indeling">
              <a:extLst>
                <a:ext uri="{FF2B5EF4-FFF2-40B4-BE49-F238E27FC236}">
                  <a16:creationId xmlns:a16="http://schemas.microsoft.com/office/drawing/2014/main" id="{087A846B-EA89-4B54-A854-EC14B1370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52470" y="4552251"/>
              <a:ext cx="838317" cy="228632"/>
            </a:xfrm>
            <a:prstGeom prst="rect">
              <a:avLst/>
            </a:prstGeom>
          </p:spPr>
        </p:pic>
        <p:cxnSp>
          <p:nvCxnSpPr>
            <p:cNvPr id="127" name="Lijn">
              <a:extLst>
                <a:ext uri="{FF2B5EF4-FFF2-40B4-BE49-F238E27FC236}">
                  <a16:creationId xmlns:a16="http://schemas.microsoft.com/office/drawing/2014/main" id="{EEEAE59C-FEF7-4ADA-9FDC-3CE8BDF07E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224955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Lijn">
              <a:extLst>
                <a:ext uri="{FF2B5EF4-FFF2-40B4-BE49-F238E27FC236}">
                  <a16:creationId xmlns:a16="http://schemas.microsoft.com/office/drawing/2014/main" id="{DCE5BD24-CCFA-4DB5-A414-B10E7DB9B6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418687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Tip Tekst opmaken">
            <a:extLst>
              <a:ext uri="{FF2B5EF4-FFF2-40B4-BE49-F238E27FC236}">
                <a16:creationId xmlns:a16="http://schemas.microsoft.com/office/drawing/2014/main" id="{72553A87-E6DE-4AC8-ADFF-F96D4DE43FE9}"/>
              </a:ext>
            </a:extLst>
          </p:cNvPr>
          <p:cNvGrpSpPr/>
          <p:nvPr userDrawn="1"/>
        </p:nvGrpSpPr>
        <p:grpSpPr>
          <a:xfrm>
            <a:off x="3908090" y="1391508"/>
            <a:ext cx="2304000" cy="4074985"/>
            <a:chOff x="-2564091" y="1731373"/>
            <a:chExt cx="2304000" cy="4074985"/>
          </a:xfrm>
        </p:grpSpPr>
        <p:sp>
          <p:nvSpPr>
            <p:cNvPr id="130" name="Tip tekst">
              <a:extLst>
                <a:ext uri="{FF2B5EF4-FFF2-40B4-BE49-F238E27FC236}">
                  <a16:creationId xmlns:a16="http://schemas.microsoft.com/office/drawing/2014/main" id="{D7BB2FFC-8DBF-407F-8DB2-3AA87503BAF7}"/>
                </a:ext>
              </a:extLst>
            </p:cNvPr>
            <p:cNvSpPr txBox="1"/>
            <p:nvPr userDrawn="1"/>
          </p:nvSpPr>
          <p:spPr>
            <a:xfrm>
              <a:off x="-2564091" y="1731373"/>
              <a:ext cx="2304000" cy="38779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Tekst opmaken</a:t>
              </a:r>
            </a:p>
            <a:p>
              <a:pPr>
                <a:lnSpc>
                  <a:spcPct val="100000"/>
                </a:lnSpc>
              </a:pPr>
              <a:endParaRPr lang="nl-NL" sz="1050" cap="all" baseline="0" noProof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tekstkaders zijn vijf stijlen ingesteld: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kiest een stijl door </a:t>
              </a:r>
              <a:r>
                <a:rPr lang="nl-NL" sz="1050" i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aan het begin van een alinea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te drukken: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volgende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vorige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kunt meerdere ‘sprongen’ tegelijk voor- of achteruit maken als je b.v. van stijl 1 naar stijl 4 wilt gaan. Je drukt dan aan het begin van een alinea meerdere keren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82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1" i="1" u="none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Tip</a:t>
              </a:r>
              <a:r>
                <a:rPr lang="nl-NL" sz="1050" b="1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nl-NL" sz="1050" b="0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plaats van de Tab-toets kun je ook deze knoppen gebruiken (op de Start-tab):</a:t>
              </a:r>
            </a:p>
          </p:txBody>
        </p:sp>
        <p:pic>
          <p:nvPicPr>
            <p:cNvPr id="131" name="Icon Inspringen">
              <a:extLst>
                <a:ext uri="{FF2B5EF4-FFF2-40B4-BE49-F238E27FC236}">
                  <a16:creationId xmlns:a16="http://schemas.microsoft.com/office/drawing/2014/main" id="{CF43F927-00B0-4D5B-B697-0D4CC3EA5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63475" y="5628215"/>
              <a:ext cx="419158" cy="178143"/>
            </a:xfrm>
            <a:prstGeom prst="rect">
              <a:avLst/>
            </a:prstGeom>
          </p:spPr>
        </p:pic>
        <p:cxnSp>
          <p:nvCxnSpPr>
            <p:cNvPr id="132" name="Lijn">
              <a:extLst>
                <a:ext uri="{FF2B5EF4-FFF2-40B4-BE49-F238E27FC236}">
                  <a16:creationId xmlns:a16="http://schemas.microsoft.com/office/drawing/2014/main" id="{55783685-606D-41B5-B8A6-C63AC95E3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64091" y="192386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Screenprint stijlen">
              <a:extLst>
                <a:ext uri="{FF2B5EF4-FFF2-40B4-BE49-F238E27FC236}">
                  <a16:creationId xmlns:a16="http://schemas.microsoft.com/office/drawing/2014/main" id="{86BD6095-FD1D-4D21-8E99-06BCB4E7C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24850" y="2292251"/>
              <a:ext cx="1299921" cy="790317"/>
            </a:xfrm>
            <a:prstGeom prst="rect">
              <a:avLst/>
            </a:prstGeom>
          </p:spPr>
        </p:pic>
      </p:grpSp>
      <p:grpSp>
        <p:nvGrpSpPr>
          <p:cNvPr id="134" name="Tip Foto instellen">
            <a:extLst>
              <a:ext uri="{FF2B5EF4-FFF2-40B4-BE49-F238E27FC236}">
                <a16:creationId xmlns:a16="http://schemas.microsoft.com/office/drawing/2014/main" id="{36DEFC1B-2E82-48C4-A6CC-F2001A75A195}"/>
              </a:ext>
            </a:extLst>
          </p:cNvPr>
          <p:cNvGrpSpPr/>
          <p:nvPr userDrawn="1"/>
        </p:nvGrpSpPr>
        <p:grpSpPr>
          <a:xfrm>
            <a:off x="6641622" y="1391508"/>
            <a:ext cx="2304000" cy="5009064"/>
            <a:chOff x="6633481" y="1391507"/>
            <a:chExt cx="2304000" cy="5009064"/>
          </a:xfrm>
        </p:grpSpPr>
        <p:sp>
          <p:nvSpPr>
            <p:cNvPr id="135" name="Tip tekst">
              <a:extLst>
                <a:ext uri="{FF2B5EF4-FFF2-40B4-BE49-F238E27FC236}">
                  <a16:creationId xmlns:a16="http://schemas.microsoft.com/office/drawing/2014/main" id="{DAFF4126-7BC9-40F2-A4AD-0897615BC5FC}"/>
                </a:ext>
              </a:extLst>
            </p:cNvPr>
            <p:cNvSpPr txBox="1"/>
            <p:nvPr userDrawn="1"/>
          </p:nvSpPr>
          <p:spPr>
            <a:xfrm>
              <a:off x="6633481" y="1391507"/>
              <a:ext cx="2304000" cy="5009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defTabSz="531979" rtl="0" eaLnBrk="1" latinLnBrk="0" hangingPunct="1"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Foto instellen</a:t>
              </a:r>
            </a:p>
            <a:p>
              <a:pPr marL="0" algn="l" defTabSz="531979" rtl="0" eaLnBrk="1" latinLnBrk="0" hangingPunct="1">
                <a:lnSpc>
                  <a:spcPct val="100000"/>
                </a:lnSpc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Een fotokader wordt altijd vanuit het midden van de gekozen foto gevuld. 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je een ander gedeelte van de foto wilt zien, gebruik je de functie ‘bijsnijden’: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Bijsnijden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 kun je de foto bewegen en daarmee het gewenste deel in beeld schuiven. Ook kun je de foto vergroten/ verkleinen door met de ronde witte greepjes in de hoeken te slepen.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naast het kader om de bijsnijden-functie te verlaten.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Andere foto kiezen</a:t>
              </a: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Druk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[Delete]</a:t>
              </a: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Kies een nieuwe foto volgens de aanwijzingen.</a:t>
              </a:r>
            </a:p>
          </p:txBody>
        </p:sp>
        <p:cxnSp>
          <p:nvCxnSpPr>
            <p:cNvPr id="136" name="Lijn">
              <a:extLst>
                <a:ext uri="{FF2B5EF4-FFF2-40B4-BE49-F238E27FC236}">
                  <a16:creationId xmlns:a16="http://schemas.microsoft.com/office/drawing/2014/main" id="{A8E43A82-FA65-4B50-9828-C4740E9E74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Lijn">
              <a:extLst>
                <a:ext uri="{FF2B5EF4-FFF2-40B4-BE49-F238E27FC236}">
                  <a16:creationId xmlns:a16="http://schemas.microsoft.com/office/drawing/2014/main" id="{0150E791-AE56-48CE-BD8B-44B868408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5127989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Icon Bijsnijden" descr="Afbeelding met tafel&#10;&#10;Automatisch gegenereerde beschrijving">
              <a:extLst>
                <a:ext uri="{FF2B5EF4-FFF2-40B4-BE49-F238E27FC236}">
                  <a16:creationId xmlns:a16="http://schemas.microsoft.com/office/drawing/2014/main" id="{4B64F629-3218-474E-A1F5-909319BB8D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542" y="2948859"/>
              <a:ext cx="562053" cy="724001"/>
            </a:xfrm>
            <a:prstGeom prst="rect">
              <a:avLst/>
            </a:prstGeom>
          </p:spPr>
        </p:pic>
        <p:pic>
          <p:nvPicPr>
            <p:cNvPr id="139" name="Icon Opnieuw instellen">
              <a:extLst>
                <a:ext uri="{FF2B5EF4-FFF2-40B4-BE49-F238E27FC236}">
                  <a16:creationId xmlns:a16="http://schemas.microsoft.com/office/drawing/2014/main" id="{ECEAD7ED-CCA4-47A3-9804-4095FAD5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014" y="5743449"/>
              <a:ext cx="1181265" cy="257211"/>
            </a:xfrm>
            <a:prstGeom prst="rect">
              <a:avLst/>
            </a:prstGeom>
          </p:spPr>
        </p:pic>
      </p:grpSp>
      <p:grpSp>
        <p:nvGrpSpPr>
          <p:cNvPr id="140" name="Tip Dia herstellen">
            <a:extLst>
              <a:ext uri="{FF2B5EF4-FFF2-40B4-BE49-F238E27FC236}">
                <a16:creationId xmlns:a16="http://schemas.microsoft.com/office/drawing/2014/main" id="{50F5CC48-804D-426E-8495-1935FB72D7E5}"/>
              </a:ext>
            </a:extLst>
          </p:cNvPr>
          <p:cNvGrpSpPr/>
          <p:nvPr userDrawn="1"/>
        </p:nvGrpSpPr>
        <p:grpSpPr>
          <a:xfrm>
            <a:off x="9375155" y="1391510"/>
            <a:ext cx="2304000" cy="4201150"/>
            <a:chOff x="9375155" y="1391507"/>
            <a:chExt cx="2304000" cy="4201150"/>
          </a:xfrm>
        </p:grpSpPr>
        <p:sp>
          <p:nvSpPr>
            <p:cNvPr id="141" name="Tip tekst">
              <a:extLst>
                <a:ext uri="{FF2B5EF4-FFF2-40B4-BE49-F238E27FC236}">
                  <a16:creationId xmlns:a16="http://schemas.microsoft.com/office/drawing/2014/main" id="{F03604F6-D217-4100-8DC7-447C5DF07B76}"/>
                </a:ext>
              </a:extLst>
            </p:cNvPr>
            <p:cNvSpPr txBox="1"/>
            <p:nvPr userDrawn="1"/>
          </p:nvSpPr>
          <p:spPr>
            <a:xfrm>
              <a:off x="9375155" y="1391507"/>
              <a:ext cx="2304000" cy="42011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Dia herstellen</a:t>
              </a:r>
            </a:p>
            <a:p>
              <a:pPr>
                <a:lnSpc>
                  <a:spcPct val="100000"/>
                </a:lnSpc>
              </a:pPr>
              <a:endParaRPr lang="nl-NL" sz="1050" b="0" cap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de dia-elementen niet (meer) op de juiste manier (over elkaar) liggen kun je de dia-indeling herstellen: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1: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Verwijder eerst de bijsnijdingen van foto’s op deze dia (anders raken ze in STAP 2 verloren):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Klik op de foto.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Afbeeldingen comprimeren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Bijgesneden gebieden van afbeeldingen verwijderen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en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Standaardresolutie gebruiken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Sluit af met een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2: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42" name="Lijn">
              <a:extLst>
                <a:ext uri="{FF2B5EF4-FFF2-40B4-BE49-F238E27FC236}">
                  <a16:creationId xmlns:a16="http://schemas.microsoft.com/office/drawing/2014/main" id="{ECE3DE52-C3EA-4DC1-B3F9-EEA3DBCEEE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75155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Icon Afbeeldingen comprimeren">
              <a:extLst>
                <a:ext uri="{FF2B5EF4-FFF2-40B4-BE49-F238E27FC236}">
                  <a16:creationId xmlns:a16="http://schemas.microsoft.com/office/drawing/2014/main" id="{242BF795-21CD-4CB0-B783-A5078CF86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511434" y="3464874"/>
              <a:ext cx="1705213" cy="228632"/>
            </a:xfrm>
            <a:prstGeom prst="rect">
              <a:avLst/>
            </a:prstGeom>
          </p:spPr>
        </p:pic>
        <p:pic>
          <p:nvPicPr>
            <p:cNvPr id="144" name="Icon Opnieuw instellen">
              <a:extLst>
                <a:ext uri="{FF2B5EF4-FFF2-40B4-BE49-F238E27FC236}">
                  <a16:creationId xmlns:a16="http://schemas.microsoft.com/office/drawing/2014/main" id="{0F159EE5-0DB6-44B4-B1E3-B600765D8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170" y="4937066"/>
              <a:ext cx="1181265" cy="257211"/>
            </a:xfrm>
            <a:prstGeom prst="rect">
              <a:avLst/>
            </a:prstGeom>
          </p:spPr>
        </p:pic>
      </p:grpSp>
      <p:sp>
        <p:nvSpPr>
          <p:cNvPr id="145" name="Tijdelijke aanduiding voor datum 1">
            <a:extLst>
              <a:ext uri="{FF2B5EF4-FFF2-40B4-BE49-F238E27FC236}">
                <a16:creationId xmlns:a16="http://schemas.microsoft.com/office/drawing/2014/main" id="{3FFF70E0-9C62-42C0-999D-79C01874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4432" y="6695008"/>
            <a:ext cx="36000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EA19CCE0-BDA6-4476-8DB9-F745240FEF3B}" type="datetime4">
              <a:rPr lang="nl-NL" smtClean="0"/>
              <a:t>27 november 2023</a:t>
            </a:fld>
            <a:endParaRPr lang="nl-NL" dirty="0"/>
          </a:p>
        </p:txBody>
      </p:sp>
      <p:sp>
        <p:nvSpPr>
          <p:cNvPr id="146" name="Tijdelijke aanduiding voor voettekst 2">
            <a:extLst>
              <a:ext uri="{FF2B5EF4-FFF2-40B4-BE49-F238E27FC236}">
                <a16:creationId xmlns:a16="http://schemas.microsoft.com/office/drawing/2014/main" id="{C970C9C0-2814-41BA-938D-B4F9E5E4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4432" y="6695010"/>
            <a:ext cx="36000" cy="9079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Titel van de presentatie via &gt;Invoegen &gt;Koptekst en voettekst</a:t>
            </a:r>
          </a:p>
        </p:txBody>
      </p:sp>
      <p:sp>
        <p:nvSpPr>
          <p:cNvPr id="147" name="Tijdelijke aanduiding voor dianummer 3">
            <a:extLst>
              <a:ext uri="{FF2B5EF4-FFF2-40B4-BE49-F238E27FC236}">
                <a16:creationId xmlns:a16="http://schemas.microsoft.com/office/drawing/2014/main" id="{0B7FD4F4-2E28-41DA-B738-FB098BA4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4432" y="6695008"/>
            <a:ext cx="36000" cy="1692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B8626174-7854-4699-ADD6-1A80D8049B5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8" name="Titel 4">
            <a:extLst>
              <a:ext uri="{FF2B5EF4-FFF2-40B4-BE49-F238E27FC236}">
                <a16:creationId xmlns:a16="http://schemas.microsoft.com/office/drawing/2014/main" id="{D1AB2F9D-80F5-47D5-B03F-079A6920C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0" y="-228203"/>
            <a:ext cx="360000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947006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805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8810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6341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73896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05802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7643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2829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3043831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474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759598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922171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3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18440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1582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377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7587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01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2193410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1564564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">
            <a:extLst>
              <a:ext uri="{FF2B5EF4-FFF2-40B4-BE49-F238E27FC236}">
                <a16:creationId xmlns:a16="http://schemas.microsoft.com/office/drawing/2014/main" id="{9832AF1D-3B01-4FCA-BD0E-9FC69B177B89}"/>
              </a:ext>
            </a:extLst>
          </p:cNvPr>
          <p:cNvSpPr txBox="1"/>
          <p:nvPr userDrawn="1"/>
        </p:nvSpPr>
        <p:spPr>
          <a:xfrm>
            <a:off x="1080002" y="540003"/>
            <a:ext cx="2121117" cy="6154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defTabSz="1177226">
              <a:lnSpc>
                <a:spcPct val="100000"/>
              </a:lnSpc>
              <a:spcBef>
                <a:spcPct val="0"/>
              </a:spcBef>
              <a:buNone/>
              <a:defRPr sz="4000" b="1" cap="none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3999" dirty="0">
                <a:latin typeface="Calibri Light" panose="020F0302020204030204" pitchFamily="34" charset="0"/>
                <a:cs typeface="Calibri Light" panose="020F0302020204030204" pitchFamily="34" charset="0"/>
              </a:rPr>
              <a:t>Tips</a:t>
            </a:r>
          </a:p>
        </p:txBody>
      </p:sp>
      <p:grpSp>
        <p:nvGrpSpPr>
          <p:cNvPr id="122" name="Tip Nieuwe dia">
            <a:extLst>
              <a:ext uri="{FF2B5EF4-FFF2-40B4-BE49-F238E27FC236}">
                <a16:creationId xmlns:a16="http://schemas.microsoft.com/office/drawing/2014/main" id="{2F3A47AE-5DF6-4111-8B0C-0399D4275924}"/>
              </a:ext>
            </a:extLst>
          </p:cNvPr>
          <p:cNvGrpSpPr/>
          <p:nvPr userDrawn="1"/>
        </p:nvGrpSpPr>
        <p:grpSpPr>
          <a:xfrm>
            <a:off x="1114089" y="1391510"/>
            <a:ext cx="2304000" cy="2723826"/>
            <a:chOff x="-2545133" y="2057057"/>
            <a:chExt cx="2304000" cy="2723826"/>
          </a:xfrm>
        </p:grpSpPr>
        <p:sp>
          <p:nvSpPr>
            <p:cNvPr id="123" name="Tip tekst">
              <a:extLst>
                <a:ext uri="{FF2B5EF4-FFF2-40B4-BE49-F238E27FC236}">
                  <a16:creationId xmlns:a16="http://schemas.microsoft.com/office/drawing/2014/main" id="{76D67B95-38B3-4D3A-AEA9-4A12D55E48B7}"/>
                </a:ext>
              </a:extLst>
            </p:cNvPr>
            <p:cNvSpPr txBox="1"/>
            <p:nvPr userDrawn="1"/>
          </p:nvSpPr>
          <p:spPr>
            <a:xfrm>
              <a:off x="-2545133" y="2057057"/>
              <a:ext cx="2304000" cy="24237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Nieuwe</a:t>
              </a:r>
              <a:r>
                <a:rPr lang="nl-NL" sz="1050" b="1" baseline="0" noProof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dia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het tekstje onder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het pictogram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Nieuwe dia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="1" baseline="0" noProof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Andere indeling voor huidige dia</a:t>
              </a:r>
            </a:p>
            <a:p>
              <a:pPr>
                <a:lnSpc>
                  <a:spcPct val="100000"/>
                </a:lnSpc>
              </a:pPr>
              <a:endParaRPr lang="nl-NL" sz="1050" b="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Indeling</a:t>
              </a:r>
              <a:r>
                <a:rPr lang="nl-NL" sz="1050" b="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</p:txBody>
        </p:sp>
        <p:pic>
          <p:nvPicPr>
            <p:cNvPr id="124" name="Icon Nieuwe dia">
              <a:extLst>
                <a:ext uri="{FF2B5EF4-FFF2-40B4-BE49-F238E27FC236}">
                  <a16:creationId xmlns:a16="http://schemas.microsoft.com/office/drawing/2014/main" id="{7514B464-40D9-4395-B242-8B1A8E5A6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03707" y="2776092"/>
              <a:ext cx="495369" cy="762106"/>
            </a:xfrm>
            <a:prstGeom prst="rect">
              <a:avLst/>
            </a:prstGeom>
          </p:spPr>
        </p:pic>
        <p:sp>
          <p:nvSpPr>
            <p:cNvPr id="125" name="Pijl">
              <a:extLst>
                <a:ext uri="{FF2B5EF4-FFF2-40B4-BE49-F238E27FC236}">
                  <a16:creationId xmlns:a16="http://schemas.microsoft.com/office/drawing/2014/main" id="{764757AD-2B56-4485-A16B-AA17D099C223}"/>
                </a:ext>
              </a:extLst>
            </p:cNvPr>
            <p:cNvSpPr/>
            <p:nvPr userDrawn="1"/>
          </p:nvSpPr>
          <p:spPr>
            <a:xfrm>
              <a:off x="-1498911" y="3213945"/>
              <a:ext cx="606634" cy="181070"/>
            </a:xfrm>
            <a:prstGeom prst="lef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100" dirty="0">
                <a:solidFill>
                  <a:schemeClr val="tx1"/>
                </a:solidFill>
              </a:endParaRPr>
            </a:p>
          </p:txBody>
        </p:sp>
        <p:pic>
          <p:nvPicPr>
            <p:cNvPr id="126" name="Icon Indeling">
              <a:extLst>
                <a:ext uri="{FF2B5EF4-FFF2-40B4-BE49-F238E27FC236}">
                  <a16:creationId xmlns:a16="http://schemas.microsoft.com/office/drawing/2014/main" id="{087A846B-EA89-4B54-A854-EC14B1370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052470" y="4552251"/>
              <a:ext cx="838317" cy="228632"/>
            </a:xfrm>
            <a:prstGeom prst="rect">
              <a:avLst/>
            </a:prstGeom>
          </p:spPr>
        </p:pic>
        <p:cxnSp>
          <p:nvCxnSpPr>
            <p:cNvPr id="127" name="Lijn">
              <a:extLst>
                <a:ext uri="{FF2B5EF4-FFF2-40B4-BE49-F238E27FC236}">
                  <a16:creationId xmlns:a16="http://schemas.microsoft.com/office/drawing/2014/main" id="{EEEAE59C-FEF7-4ADA-9FDC-3CE8BDF07E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224955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Lijn">
              <a:extLst>
                <a:ext uri="{FF2B5EF4-FFF2-40B4-BE49-F238E27FC236}">
                  <a16:creationId xmlns:a16="http://schemas.microsoft.com/office/drawing/2014/main" id="{DCE5BD24-CCFA-4DB5-A414-B10E7DB9B6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45133" y="418687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Tip Tekst opmaken">
            <a:extLst>
              <a:ext uri="{FF2B5EF4-FFF2-40B4-BE49-F238E27FC236}">
                <a16:creationId xmlns:a16="http://schemas.microsoft.com/office/drawing/2014/main" id="{72553A87-E6DE-4AC8-ADFF-F96D4DE43FE9}"/>
              </a:ext>
            </a:extLst>
          </p:cNvPr>
          <p:cNvGrpSpPr/>
          <p:nvPr userDrawn="1"/>
        </p:nvGrpSpPr>
        <p:grpSpPr>
          <a:xfrm>
            <a:off x="3908090" y="1391508"/>
            <a:ext cx="2304000" cy="4074985"/>
            <a:chOff x="-2564091" y="1731373"/>
            <a:chExt cx="2304000" cy="4074985"/>
          </a:xfrm>
        </p:grpSpPr>
        <p:sp>
          <p:nvSpPr>
            <p:cNvPr id="130" name="Tip tekst">
              <a:extLst>
                <a:ext uri="{FF2B5EF4-FFF2-40B4-BE49-F238E27FC236}">
                  <a16:creationId xmlns:a16="http://schemas.microsoft.com/office/drawing/2014/main" id="{D7BB2FFC-8DBF-407F-8DB2-3AA87503BAF7}"/>
                </a:ext>
              </a:extLst>
            </p:cNvPr>
            <p:cNvSpPr txBox="1"/>
            <p:nvPr userDrawn="1"/>
          </p:nvSpPr>
          <p:spPr>
            <a:xfrm>
              <a:off x="-2564091" y="1731373"/>
              <a:ext cx="2304000" cy="38779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Tekst opmaken</a:t>
              </a:r>
            </a:p>
            <a:p>
              <a:pPr>
                <a:lnSpc>
                  <a:spcPct val="100000"/>
                </a:lnSpc>
              </a:pPr>
              <a:endParaRPr lang="nl-NL" sz="1050" cap="all" baseline="0" noProof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tekstkaders zijn vijf stijlen ingesteld: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kiest een stijl door </a:t>
              </a:r>
              <a:r>
                <a:rPr lang="nl-NL" sz="1050" i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aan het begin van een alinea 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te drukken: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volgende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Met </a:t>
              </a:r>
              <a:r>
                <a:rPr lang="nl-NL" sz="1050" b="1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</a:t>
              </a: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kies je de </a:t>
              </a:r>
              <a:r>
                <a:rPr lang="nl-NL" sz="1050" u="sng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vorige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stijl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Je kunt meerdere ‘sprongen’ tegelijk voor- of achteruit maken als je b.v. van stijl 1 naar stijl 4 wilt gaan. Je drukt dan aan het begin van een alinea meerdere keren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[Tab]</a:t>
              </a:r>
              <a:r>
                <a:rPr lang="nl-NL" sz="105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of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[Shift]+[Tab].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8294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1" i="1" u="none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Tip</a:t>
              </a:r>
              <a:r>
                <a:rPr lang="nl-NL" sz="1050" b="1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nl-NL" sz="1050" b="0" i="1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 plaats van de Tab-toets kun je ook deze knoppen gebruiken (op de Start-tab):</a:t>
              </a:r>
            </a:p>
          </p:txBody>
        </p:sp>
        <p:pic>
          <p:nvPicPr>
            <p:cNvPr id="131" name="Icon Inspringen">
              <a:extLst>
                <a:ext uri="{FF2B5EF4-FFF2-40B4-BE49-F238E27FC236}">
                  <a16:creationId xmlns:a16="http://schemas.microsoft.com/office/drawing/2014/main" id="{CF43F927-00B0-4D5B-B697-0D4CC3EA5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63475" y="5628215"/>
              <a:ext cx="419158" cy="178143"/>
            </a:xfrm>
            <a:prstGeom prst="rect">
              <a:avLst/>
            </a:prstGeom>
          </p:spPr>
        </p:pic>
        <p:cxnSp>
          <p:nvCxnSpPr>
            <p:cNvPr id="132" name="Lijn">
              <a:extLst>
                <a:ext uri="{FF2B5EF4-FFF2-40B4-BE49-F238E27FC236}">
                  <a16:creationId xmlns:a16="http://schemas.microsoft.com/office/drawing/2014/main" id="{55783685-606D-41B5-B8A6-C63AC95E38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564091" y="1923866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Screenprint stijlen">
              <a:extLst>
                <a:ext uri="{FF2B5EF4-FFF2-40B4-BE49-F238E27FC236}">
                  <a16:creationId xmlns:a16="http://schemas.microsoft.com/office/drawing/2014/main" id="{86BD6095-FD1D-4D21-8E99-06BCB4E7C8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424850" y="2292251"/>
              <a:ext cx="1299921" cy="790317"/>
            </a:xfrm>
            <a:prstGeom prst="rect">
              <a:avLst/>
            </a:prstGeom>
          </p:spPr>
        </p:pic>
      </p:grpSp>
      <p:grpSp>
        <p:nvGrpSpPr>
          <p:cNvPr id="134" name="Tip Foto instellen">
            <a:extLst>
              <a:ext uri="{FF2B5EF4-FFF2-40B4-BE49-F238E27FC236}">
                <a16:creationId xmlns:a16="http://schemas.microsoft.com/office/drawing/2014/main" id="{36DEFC1B-2E82-48C4-A6CC-F2001A75A195}"/>
              </a:ext>
            </a:extLst>
          </p:cNvPr>
          <p:cNvGrpSpPr/>
          <p:nvPr userDrawn="1"/>
        </p:nvGrpSpPr>
        <p:grpSpPr>
          <a:xfrm>
            <a:off x="6641622" y="1391508"/>
            <a:ext cx="2304000" cy="5009064"/>
            <a:chOff x="6633481" y="1391507"/>
            <a:chExt cx="2304000" cy="5009064"/>
          </a:xfrm>
        </p:grpSpPr>
        <p:sp>
          <p:nvSpPr>
            <p:cNvPr id="135" name="Tip tekst">
              <a:extLst>
                <a:ext uri="{FF2B5EF4-FFF2-40B4-BE49-F238E27FC236}">
                  <a16:creationId xmlns:a16="http://schemas.microsoft.com/office/drawing/2014/main" id="{DAFF4126-7BC9-40F2-A4AD-0897615BC5FC}"/>
                </a:ext>
              </a:extLst>
            </p:cNvPr>
            <p:cNvSpPr txBox="1"/>
            <p:nvPr userDrawn="1"/>
          </p:nvSpPr>
          <p:spPr>
            <a:xfrm>
              <a:off x="6633481" y="1391507"/>
              <a:ext cx="2304000" cy="5009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algn="l" defTabSz="531979" rtl="0" eaLnBrk="1" latinLnBrk="0" hangingPunct="1">
                <a:lnSpc>
                  <a:spcPct val="100000"/>
                </a:lnSpc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Foto instellen</a:t>
              </a:r>
            </a:p>
            <a:p>
              <a:pPr marL="0" algn="l" defTabSz="531979" rtl="0" eaLnBrk="1" latinLnBrk="0" hangingPunct="1">
                <a:lnSpc>
                  <a:spcPct val="100000"/>
                </a:lnSpc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Een fotokader wordt altijd vanuit het midden van de gekozen foto gevuld. </a:t>
              </a:r>
            </a:p>
            <a:p>
              <a:pPr>
                <a:lnSpc>
                  <a:spcPct val="100000"/>
                </a:lnSpc>
              </a:pPr>
              <a:endParaRPr lang="nl-NL" sz="1050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>
                <a:lnSpc>
                  <a:spcPct val="100000"/>
                </a:lnSpc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je een ander gedeelte van de foto wilt zien, gebruik je de functie ‘bijsnijden’: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Bijsnijden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 kun je de foto bewegen en daarmee het gewenste deel in beeld schuiven. Ook kun je de foto vergroten/ verkleinen door met de ronde witte greepjes in de hoeken te slepen.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naast het kader om de bijsnijden-functie te verlaten.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r>
                <a:rPr lang="nl-NL" sz="1050" b="1" kern="1200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Andere foto kiezen</a:t>
              </a:r>
            </a:p>
            <a:p>
              <a:pPr marL="0" indent="0" algn="l" defTabSz="531979" rtl="0" eaLnBrk="1" latinLnBrk="0" hangingPunct="1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kern="1200" cap="none" baseline="0" noProof="1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de foto.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Druk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[Delete]</a:t>
              </a: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82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1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Kies een nieuwe foto volgens de aanwijzingen.</a:t>
              </a:r>
            </a:p>
          </p:txBody>
        </p:sp>
        <p:cxnSp>
          <p:nvCxnSpPr>
            <p:cNvPr id="136" name="Lijn">
              <a:extLst>
                <a:ext uri="{FF2B5EF4-FFF2-40B4-BE49-F238E27FC236}">
                  <a16:creationId xmlns:a16="http://schemas.microsoft.com/office/drawing/2014/main" id="{A8E43A82-FA65-4B50-9828-C4740E9E74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Lijn">
              <a:extLst>
                <a:ext uri="{FF2B5EF4-FFF2-40B4-BE49-F238E27FC236}">
                  <a16:creationId xmlns:a16="http://schemas.microsoft.com/office/drawing/2014/main" id="{0150E791-AE56-48CE-BD8B-44B868408D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33481" y="5127989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Icon Bijsnijden" descr="Afbeelding met tafel&#10;&#10;Automatisch gegenereerde beschrijving">
              <a:extLst>
                <a:ext uri="{FF2B5EF4-FFF2-40B4-BE49-F238E27FC236}">
                  <a16:creationId xmlns:a16="http://schemas.microsoft.com/office/drawing/2014/main" id="{4B64F629-3218-474E-A1F5-909319BB8D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542" y="2948859"/>
              <a:ext cx="562053" cy="724001"/>
            </a:xfrm>
            <a:prstGeom prst="rect">
              <a:avLst/>
            </a:prstGeom>
          </p:spPr>
        </p:pic>
        <p:pic>
          <p:nvPicPr>
            <p:cNvPr id="139" name="Icon Opnieuw instellen">
              <a:extLst>
                <a:ext uri="{FF2B5EF4-FFF2-40B4-BE49-F238E27FC236}">
                  <a16:creationId xmlns:a16="http://schemas.microsoft.com/office/drawing/2014/main" id="{ECEAD7ED-CCA4-47A3-9804-4095FAD5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014" y="5743449"/>
              <a:ext cx="1181265" cy="257211"/>
            </a:xfrm>
            <a:prstGeom prst="rect">
              <a:avLst/>
            </a:prstGeom>
          </p:spPr>
        </p:pic>
      </p:grpSp>
      <p:grpSp>
        <p:nvGrpSpPr>
          <p:cNvPr id="140" name="Tip Dia herstellen">
            <a:extLst>
              <a:ext uri="{FF2B5EF4-FFF2-40B4-BE49-F238E27FC236}">
                <a16:creationId xmlns:a16="http://schemas.microsoft.com/office/drawing/2014/main" id="{50F5CC48-804D-426E-8495-1935FB72D7E5}"/>
              </a:ext>
            </a:extLst>
          </p:cNvPr>
          <p:cNvGrpSpPr/>
          <p:nvPr userDrawn="1"/>
        </p:nvGrpSpPr>
        <p:grpSpPr>
          <a:xfrm>
            <a:off x="9375155" y="1391510"/>
            <a:ext cx="2304000" cy="4201150"/>
            <a:chOff x="9375155" y="1391507"/>
            <a:chExt cx="2304000" cy="4201150"/>
          </a:xfrm>
        </p:grpSpPr>
        <p:sp>
          <p:nvSpPr>
            <p:cNvPr id="141" name="Tip tekst">
              <a:extLst>
                <a:ext uri="{FF2B5EF4-FFF2-40B4-BE49-F238E27FC236}">
                  <a16:creationId xmlns:a16="http://schemas.microsoft.com/office/drawing/2014/main" id="{F03604F6-D217-4100-8DC7-447C5DF07B76}"/>
                </a:ext>
              </a:extLst>
            </p:cNvPr>
            <p:cNvSpPr txBox="1"/>
            <p:nvPr userDrawn="1"/>
          </p:nvSpPr>
          <p:spPr>
            <a:xfrm>
              <a:off x="9375155" y="1391507"/>
              <a:ext cx="2304000" cy="42011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1050" b="1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Dia herstellen</a:t>
              </a:r>
            </a:p>
            <a:p>
              <a:pPr>
                <a:lnSpc>
                  <a:spcPct val="100000"/>
                </a:lnSpc>
              </a:pPr>
              <a:endParaRPr lang="nl-NL" sz="1050" b="0" cap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Als de dia-elementen niet (meer) op de juiste manier (over elkaar) liggen kun je de dia-indeling herstellen: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1:</a:t>
              </a: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Verwijder eerst de bijsnijdingen van foto’s op deze dia (anders raken ze in STAP 2 verloren):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Klik op de foto. </a:t>
              </a:r>
            </a:p>
            <a:p>
              <a:pPr marL="143991" marR="0" lvl="1" indent="-143991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Afbeeldingsopmaak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 klik op </a:t>
              </a:r>
              <a:r>
                <a:rPr lang="nl-NL" sz="1050" b="1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Afbeeldingen comprimeren</a:t>
              </a:r>
              <a:r>
                <a:rPr lang="nl-NL" sz="1050" b="0" i="0" u="none" kern="1200" baseline="0" noProof="1">
                  <a:solidFill>
                    <a:schemeClr val="tx1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: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Selecteer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Bijgesneden gebieden van afbeeldingen verwijderen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en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Standaardresolutie gebruiken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143991" marR="0" lvl="0" indent="-143991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5000"/>
                <a:buFont typeface="Calibri" panose="020B0604020202020204" pitchFamily="34" charset="0"/>
                <a:buChar char="•"/>
                <a:tabLst/>
                <a:defRPr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Sluit af met een 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OK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5319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r>
                <a:rPr lang="nl-NL" sz="1050" b="0" i="0" u="sng" cap="all" baseline="0" noProof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Stap 2:</a:t>
              </a:r>
            </a:p>
            <a:p>
              <a:pPr marL="143991" indent="-143991">
                <a:lnSpc>
                  <a:spcPct val="100000"/>
                </a:lnSpc>
                <a:buSzPct val="85000"/>
                <a:buFont typeface="Calibri" panose="020B0604020202020204" pitchFamily="34" charset="0"/>
                <a:buChar char="•"/>
              </a:pP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 tab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Start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klik op </a:t>
              </a:r>
              <a:r>
                <a:rPr lang="nl-NL" sz="1050" b="1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Opnieuw instellen</a:t>
              </a:r>
              <a:r>
                <a:rPr lang="nl-NL" sz="1050" b="0" i="0" u="none" baseline="0" noProof="1">
                  <a:solidFill>
                    <a:schemeClr val="tx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</a:t>
              </a: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indent="0">
                <a:lnSpc>
                  <a:spcPct val="100000"/>
                </a:lnSpc>
                <a:buFont typeface="Calibri" panose="020B0604020202020204" pitchFamily="34" charset="0"/>
                <a:buNone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0" marR="0" lvl="0" indent="0" algn="l" defTabSz="1377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alibri" panose="020B0604020202020204" pitchFamily="34" charset="0"/>
                <a:buNone/>
                <a:tabLst/>
                <a:defRPr/>
              </a:pPr>
              <a:endParaRPr lang="nl-NL" sz="1050" b="0" i="0" u="none" baseline="0" noProof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42" name="Lijn">
              <a:extLst>
                <a:ext uri="{FF2B5EF4-FFF2-40B4-BE49-F238E27FC236}">
                  <a16:creationId xmlns:a16="http://schemas.microsoft.com/office/drawing/2014/main" id="{ECE3DE52-C3EA-4DC1-B3F9-EEA3DBCEEE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75155" y="1584000"/>
              <a:ext cx="230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Icon Afbeeldingen comprimeren">
              <a:extLst>
                <a:ext uri="{FF2B5EF4-FFF2-40B4-BE49-F238E27FC236}">
                  <a16:creationId xmlns:a16="http://schemas.microsoft.com/office/drawing/2014/main" id="{242BF795-21CD-4CB0-B783-A5078CF86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511434" y="3464874"/>
              <a:ext cx="1705213" cy="228632"/>
            </a:xfrm>
            <a:prstGeom prst="rect">
              <a:avLst/>
            </a:prstGeom>
          </p:spPr>
        </p:pic>
        <p:pic>
          <p:nvPicPr>
            <p:cNvPr id="144" name="Icon Opnieuw instellen">
              <a:extLst>
                <a:ext uri="{FF2B5EF4-FFF2-40B4-BE49-F238E27FC236}">
                  <a16:creationId xmlns:a16="http://schemas.microsoft.com/office/drawing/2014/main" id="{0F159EE5-0DB6-44B4-B1E3-B600765D8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170" y="4937066"/>
              <a:ext cx="1181265" cy="257211"/>
            </a:xfrm>
            <a:prstGeom prst="rect">
              <a:avLst/>
            </a:prstGeom>
          </p:spPr>
        </p:pic>
      </p:grpSp>
      <p:sp>
        <p:nvSpPr>
          <p:cNvPr id="145" name="Tijdelijke aanduiding voor datum 1">
            <a:extLst>
              <a:ext uri="{FF2B5EF4-FFF2-40B4-BE49-F238E27FC236}">
                <a16:creationId xmlns:a16="http://schemas.microsoft.com/office/drawing/2014/main" id="{3FFF70E0-9C62-42C0-999D-79C01874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4432" y="6695008"/>
            <a:ext cx="36000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EA19CCE0-BDA6-4476-8DB9-F745240FEF3B}" type="datetime4">
              <a:rPr lang="nl-NL" smtClean="0"/>
              <a:t>27 november 2023</a:t>
            </a:fld>
            <a:endParaRPr lang="nl-NL" dirty="0"/>
          </a:p>
        </p:txBody>
      </p:sp>
      <p:sp>
        <p:nvSpPr>
          <p:cNvPr id="146" name="Tijdelijke aanduiding voor voettekst 2">
            <a:extLst>
              <a:ext uri="{FF2B5EF4-FFF2-40B4-BE49-F238E27FC236}">
                <a16:creationId xmlns:a16="http://schemas.microsoft.com/office/drawing/2014/main" id="{C970C9C0-2814-41BA-938D-B4F9E5E4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4432" y="6695010"/>
            <a:ext cx="36000" cy="9079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Titel van de presentatie via &gt;Invoegen &gt;Koptekst en voettekst</a:t>
            </a:r>
          </a:p>
        </p:txBody>
      </p:sp>
      <p:sp>
        <p:nvSpPr>
          <p:cNvPr id="147" name="Tijdelijke aanduiding voor dianummer 3">
            <a:extLst>
              <a:ext uri="{FF2B5EF4-FFF2-40B4-BE49-F238E27FC236}">
                <a16:creationId xmlns:a16="http://schemas.microsoft.com/office/drawing/2014/main" id="{0B7FD4F4-2E28-41DA-B738-FB098BA4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84432" y="6695008"/>
            <a:ext cx="36000" cy="1692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B8626174-7854-4699-ADD6-1A80D8049B5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8" name="Titel 4">
            <a:extLst>
              <a:ext uri="{FF2B5EF4-FFF2-40B4-BE49-F238E27FC236}">
                <a16:creationId xmlns:a16="http://schemas.microsoft.com/office/drawing/2014/main" id="{D1AB2F9D-80F5-47D5-B03F-079A6920C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0" y="-228203"/>
            <a:ext cx="360000" cy="153888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816824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06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03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6016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644215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84604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909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196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286196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4638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421489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94467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5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9392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678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50664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7647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529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1607764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1994276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9170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284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628832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147684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393966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353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9638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1798743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088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481030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13314416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36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003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96473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67303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620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</p:spTree>
    <p:extLst>
      <p:ext uri="{BB962C8B-B14F-4D97-AF65-F5344CB8AC3E}">
        <p14:creationId xmlns:p14="http://schemas.microsoft.com/office/powerpoint/2010/main" val="343687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1157401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762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75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750" spc="-100" baseline="0" dirty="0"/>
              <a:t>duurzaamgroningen.nl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</p:spTree>
    <p:extLst>
      <p:ext uri="{BB962C8B-B14F-4D97-AF65-F5344CB8AC3E}">
        <p14:creationId xmlns:p14="http://schemas.microsoft.com/office/powerpoint/2010/main" val="2411716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B6CB3-EF9E-4ECE-B34D-3B6D9715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A6D5C8-CFE1-4505-AE1F-6EC66ABA5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B06A30-A542-4EBC-8E81-878471FD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B14EB-0329-44E2-8D4A-DC6F11786271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C42FAE-0246-418E-8058-E1BC4D99A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EBBA80-79CB-4C42-AC68-888115DA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B821B-F127-4F24-B204-65BC934987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1538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61054"/>
            <a:ext cx="7077900" cy="3085546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70779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64065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403897"/>
            <a:ext cx="5592000" cy="3310977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9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BA52AB-B6C0-4949-8064-C058D438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17052"/>
            <a:ext cx="5592000" cy="1421848"/>
          </a:xfrm>
        </p:spPr>
        <p:txBody>
          <a:bodyPr anchor="b" anchorCtr="0"/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0" name="Logo" descr="Afbeelding met tekst&#10;&#10;Automatisch gegenereerde beschrijving">
            <a:extLst>
              <a:ext uri="{FF2B5EF4-FFF2-40B4-BE49-F238E27FC236}">
                <a16:creationId xmlns:a16="http://schemas.microsoft.com/office/drawing/2014/main" id="{9519E4E8-F87B-5204-80FC-278DCCC9A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3396" cy="1066802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45213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9234000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7ECB6D-C628-ACE6-6350-2BF54B14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3107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000" y="1800000"/>
            <a:ext cx="5200114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76D0AED-52EA-FBDD-A426-F180EA0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63843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3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0543D8B-F124-1013-8CCD-04DAEE435E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0814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2027BD83-0B68-49C9-8A84-818C4FAEBB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7629" y="1800000"/>
            <a:ext cx="3313257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1D1E2FA-DA40-72C9-7BEF-E4AF15FE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363795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5C5964A-E8DC-E054-BE09-9F98B3011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800000"/>
            <a:ext cx="5359772" cy="48924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afbeelding 12">
            <a:extLst>
              <a:ext uri="{FF2B5EF4-FFF2-40B4-BE49-F238E27FC236}">
                <a16:creationId xmlns:a16="http://schemas.microsoft.com/office/drawing/2014/main" id="{56A9843E-3E2C-6619-59E2-6C606C132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 tIns="1512000"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FB515A-8436-3E4F-B691-8B498C0E94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B8DE415-0CFD-E991-85DD-E736832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18991"/>
            <a:ext cx="5359772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891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482286" cy="53435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D26FFB97-8597-7672-4407-30CAE96942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5734315"/>
            <a:ext cx="9234000" cy="79031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[bijschrift]</a:t>
            </a:r>
          </a:p>
        </p:txBody>
      </p:sp>
    </p:spTree>
    <p:extLst>
      <p:ext uri="{BB962C8B-B14F-4D97-AF65-F5344CB8AC3E}">
        <p14:creationId xmlns:p14="http://schemas.microsoft.com/office/powerpoint/2010/main" val="17059910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237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2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tekst 9">
            <a:extLst>
              <a:ext uri="{FF2B5EF4-FFF2-40B4-BE49-F238E27FC236}">
                <a16:creationId xmlns:a16="http://schemas.microsoft.com/office/drawing/2014/main" id="{EFBE5CF0-CAEA-240C-5643-B4D56C44AB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06104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7324971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9456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6582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6328231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402096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f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7077900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8175" y="0"/>
            <a:ext cx="3933825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2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illustrat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9257" y="0"/>
            <a:ext cx="6342743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054"/>
            <a:ext cx="2001016" cy="10759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447381"/>
            <a:ext cx="6236165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056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t pagina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B3F6C84-47D1-FB8F-980B-E433FF1999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48228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Om een foto op de achtergrond te plaatsen: selecteer het grijze vlak en kies &gt;Invoegen &gt;Afbeeldingen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4" y="1365250"/>
            <a:ext cx="9013372" cy="4127500"/>
          </a:xfrm>
        </p:spPr>
        <p:txBody>
          <a:bodyPr tIns="288000" anchor="ctr" anchorCtr="0"/>
          <a:lstStyle>
            <a:lvl1pPr algn="ctr">
              <a:lnSpc>
                <a:spcPct val="55000"/>
              </a:lnSpc>
              <a:defRPr sz="1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17603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0E5990-FFC3-472F-A20B-378EEEE3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666458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8617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t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68757D47-0F61-FCDE-D6FA-689B96DDFB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Gemeente Groningen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12" name="Adres">
            <a:extLst>
              <a:ext uri="{FF2B5EF4-FFF2-40B4-BE49-F238E27FC236}">
                <a16:creationId xmlns:a16="http://schemas.microsoft.com/office/drawing/2014/main" id="{9A6293AF-C186-242B-9200-D9B9334F0BDF}"/>
              </a:ext>
            </a:extLst>
          </p:cNvPr>
          <p:cNvSpPr txBox="1"/>
          <p:nvPr userDrawn="1"/>
        </p:nvSpPr>
        <p:spPr>
          <a:xfrm>
            <a:off x="504000" y="5665304"/>
            <a:ext cx="5230878" cy="101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40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duurzaamgroningen.nl</a:t>
            </a:r>
          </a:p>
          <a:p>
            <a:pPr>
              <a:lnSpc>
                <a:spcPct val="94000"/>
              </a:lnSpc>
            </a:pPr>
            <a:endParaRPr lang="nl-NL" sz="1400" spc="-100" baseline="0" dirty="0"/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Volg ons:</a:t>
            </a:r>
          </a:p>
        </p:txBody>
      </p:sp>
      <p:pic>
        <p:nvPicPr>
          <p:cNvPr id="5" name="Icon Instagram">
            <a:hlinkClick r:id="rId4"/>
            <a:extLst>
              <a:ext uri="{FF2B5EF4-FFF2-40B4-BE49-F238E27FC236}">
                <a16:creationId xmlns:a16="http://schemas.microsoft.com/office/drawing/2014/main" id="{0E851C1D-8506-9EF0-1C5F-FA47652227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90" y="6410629"/>
            <a:ext cx="236220" cy="236220"/>
          </a:xfrm>
          <a:prstGeom prst="rect">
            <a:avLst/>
          </a:prstGeom>
        </p:spPr>
      </p:pic>
      <p:pic>
        <p:nvPicPr>
          <p:cNvPr id="8" name="Icon Facebook">
            <a:hlinkClick r:id="rId6"/>
            <a:extLst>
              <a:ext uri="{FF2B5EF4-FFF2-40B4-BE49-F238E27FC236}">
                <a16:creationId xmlns:a16="http://schemas.microsoft.com/office/drawing/2014/main" id="{3D0D959E-E89E-A59A-518D-A405506F7E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7" y="6410619"/>
            <a:ext cx="236230" cy="236230"/>
          </a:xfrm>
          <a:prstGeom prst="rect">
            <a:avLst/>
          </a:prstGeom>
        </p:spPr>
      </p:pic>
      <p:pic>
        <p:nvPicPr>
          <p:cNvPr id="13" name="Icon LinkedIn">
            <a:hlinkClick r:id="rId8"/>
            <a:extLst>
              <a:ext uri="{FF2B5EF4-FFF2-40B4-BE49-F238E27FC236}">
                <a16:creationId xmlns:a16="http://schemas.microsoft.com/office/drawing/2014/main" id="{720366DB-F076-EB4D-CD31-1CA8E5707C5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03" y="6410619"/>
            <a:ext cx="236230" cy="2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dankt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afbeelding 12">
            <a:extLst>
              <a:ext uri="{FF2B5EF4-FFF2-40B4-BE49-F238E27FC236}">
                <a16:creationId xmlns:a16="http://schemas.microsoft.com/office/drawing/2014/main" id="{A808A93F-560F-43AA-1AA1-130C8ACF32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28591" y="0"/>
            <a:ext cx="7063409" cy="6858000"/>
          </a:xfrm>
          <a:noFill/>
        </p:spPr>
        <p:txBody>
          <a:bodyPr lIns="684000" tIns="792000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Klik op het pictogram om een illustratie met een transparante achtergrond in te voegen</a:t>
            </a:r>
          </a:p>
        </p:txBody>
      </p:sp>
      <p:pic>
        <p:nvPicPr>
          <p:cNvPr id="7" name="Logo" descr="Afbeelding met tekst, klok&#10;&#10;Automatisch gegenereerde beschrijving">
            <a:extLst>
              <a:ext uri="{FF2B5EF4-FFF2-40B4-BE49-F238E27FC236}">
                <a16:creationId xmlns:a16="http://schemas.microsoft.com/office/drawing/2014/main" id="{8AC86588-1864-524D-0A54-D7BFC5465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506"/>
            <a:ext cx="2001016" cy="1075946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16CEA6E-597D-72B3-3C83-5CF6CC2AD5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784"/>
            <a:ext cx="2965710" cy="207721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000" y="447381"/>
            <a:ext cx="5230878" cy="4127500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12000"/>
            </a:lvl1pPr>
          </a:lstStyle>
          <a:p>
            <a:r>
              <a:rPr lang="nl-NL" dirty="0"/>
              <a:t>[bedankje]</a:t>
            </a:r>
          </a:p>
        </p:txBody>
      </p:sp>
      <p:sp>
        <p:nvSpPr>
          <p:cNvPr id="3" name="Adres">
            <a:extLst>
              <a:ext uri="{FF2B5EF4-FFF2-40B4-BE49-F238E27FC236}">
                <a16:creationId xmlns:a16="http://schemas.microsoft.com/office/drawing/2014/main" id="{5408A64D-C895-6CCA-AB12-FD09CB0FDDAF}"/>
              </a:ext>
            </a:extLst>
          </p:cNvPr>
          <p:cNvSpPr txBox="1"/>
          <p:nvPr userDrawn="1"/>
        </p:nvSpPr>
        <p:spPr>
          <a:xfrm>
            <a:off x="504000" y="5665304"/>
            <a:ext cx="5230878" cy="101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</a:pPr>
            <a:r>
              <a:rPr lang="nl-NL" sz="1400" spc="-100" baseline="0" dirty="0"/>
              <a:t>Gedempte Zuiderdiep 98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Postbus 7081, 9701 JB Groningen </a:t>
            </a:r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duurzaamgroningen.nl</a:t>
            </a:r>
          </a:p>
          <a:p>
            <a:pPr>
              <a:lnSpc>
                <a:spcPct val="94000"/>
              </a:lnSpc>
            </a:pPr>
            <a:endParaRPr lang="nl-NL" sz="1400" spc="-100" baseline="0" dirty="0"/>
          </a:p>
          <a:p>
            <a:pPr>
              <a:lnSpc>
                <a:spcPct val="94000"/>
              </a:lnSpc>
            </a:pPr>
            <a:r>
              <a:rPr lang="nl-NL" sz="1400" spc="-100" baseline="0" dirty="0"/>
              <a:t>Volg ons:</a:t>
            </a:r>
          </a:p>
        </p:txBody>
      </p:sp>
      <p:pic>
        <p:nvPicPr>
          <p:cNvPr id="5" name="Icon Instagram">
            <a:hlinkClick r:id="rId4"/>
            <a:extLst>
              <a:ext uri="{FF2B5EF4-FFF2-40B4-BE49-F238E27FC236}">
                <a16:creationId xmlns:a16="http://schemas.microsoft.com/office/drawing/2014/main" id="{7D64840F-0474-EF3D-A43A-A986BCF14A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90" y="6410629"/>
            <a:ext cx="236220" cy="236220"/>
          </a:xfrm>
          <a:prstGeom prst="rect">
            <a:avLst/>
          </a:prstGeom>
        </p:spPr>
      </p:pic>
      <p:pic>
        <p:nvPicPr>
          <p:cNvPr id="6" name="Icon Facebook">
            <a:hlinkClick r:id="rId6"/>
            <a:extLst>
              <a:ext uri="{FF2B5EF4-FFF2-40B4-BE49-F238E27FC236}">
                <a16:creationId xmlns:a16="http://schemas.microsoft.com/office/drawing/2014/main" id="{125715F5-301A-41B9-6EA4-8408D8B8744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7" y="6410619"/>
            <a:ext cx="236230" cy="236230"/>
          </a:xfrm>
          <a:prstGeom prst="rect">
            <a:avLst/>
          </a:prstGeom>
        </p:spPr>
      </p:pic>
      <p:pic>
        <p:nvPicPr>
          <p:cNvPr id="8" name="Icon LinkedIn">
            <a:hlinkClick r:id="rId8"/>
            <a:extLst>
              <a:ext uri="{FF2B5EF4-FFF2-40B4-BE49-F238E27FC236}">
                <a16:creationId xmlns:a16="http://schemas.microsoft.com/office/drawing/2014/main" id="{D4AB1AF9-5132-8335-7BD0-46F97C183A8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03" y="6410619"/>
            <a:ext cx="236230" cy="2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84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B03E6-2160-4C45-ACC4-34EF19574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50E6C8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C0B6B9-141C-461C-9FC4-3EFF01735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C63452-94D8-4BFC-B67B-17CB01244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E592-536A-4C26-9C90-085F8D1E3927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0DD00-CFCB-4510-804C-2C81A20E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F62E66-6BD0-40BA-BE9E-3CE2913D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DB2E-E487-407B-A412-E70025E092F4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EDF3E03-DDCB-40B3-8405-6ADED52F7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92875"/>
            <a:ext cx="12192000" cy="3620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DD71F6E-303F-4B87-9294-08E15564C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0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1DD01E1-9FF1-4217-9983-42D8C0CB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67" t="41347" r="30406" b="28371"/>
          <a:stretch/>
        </p:blipFill>
        <p:spPr>
          <a:xfrm>
            <a:off x="3215846" y="0"/>
            <a:ext cx="877623" cy="362070"/>
          </a:xfrm>
          <a:prstGeom prst="rect">
            <a:avLst/>
          </a:prstGeom>
        </p:spPr>
      </p:pic>
      <p:pic>
        <p:nvPicPr>
          <p:cNvPr id="43" name="Afbeelding 4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822483F-9AEA-45FF-B3E5-7BA111BB8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82" y="4378187"/>
            <a:ext cx="1551435" cy="801626"/>
          </a:xfrm>
          <a:prstGeom prst="rect">
            <a:avLst/>
          </a:prstGeom>
        </p:spPr>
      </p:pic>
      <p:pic>
        <p:nvPicPr>
          <p:cNvPr id="51" name="Afbeelding 50" descr="Afbeelding met tekst, teken&#10;&#10;Automatisch gegenereerde beschrijving">
            <a:extLst>
              <a:ext uri="{FF2B5EF4-FFF2-40B4-BE49-F238E27FC236}">
                <a16:creationId xmlns:a16="http://schemas.microsoft.com/office/drawing/2014/main" id="{635785AE-75CE-479F-932F-B34083BA04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07" y="6518307"/>
            <a:ext cx="602293" cy="31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">
            <a:extLst>
              <a:ext uri="{FF2B5EF4-FFF2-40B4-BE49-F238E27FC236}">
                <a16:creationId xmlns:a16="http://schemas.microsoft.com/office/drawing/2014/main" id="{F89FD4E5-1656-A1AF-00EF-3A6B0FB67837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CD4033-D594-4D61-AE7B-CC8E7CF388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6875" y="352131"/>
            <a:ext cx="5216897" cy="4267494"/>
          </a:xfrm>
        </p:spPr>
        <p:txBody>
          <a:bodyPr tIns="288000" anchor="t" anchorCtr="0"/>
          <a:lstStyle>
            <a:lvl1pPr algn="l">
              <a:lnSpc>
                <a:spcPct val="55000"/>
              </a:lnSpc>
              <a:defRPr sz="6500"/>
            </a:lvl1pPr>
          </a:lstStyle>
          <a:p>
            <a:r>
              <a:rPr lang="nl-NL" dirty="0"/>
              <a:t>[quote]</a:t>
            </a:r>
          </a:p>
        </p:txBody>
      </p:sp>
      <p:sp>
        <p:nvSpPr>
          <p:cNvPr id="3" name="Tijdelijke aanduiding voor afbeelding 12">
            <a:extLst>
              <a:ext uri="{FF2B5EF4-FFF2-40B4-BE49-F238E27FC236}">
                <a16:creationId xmlns:a16="http://schemas.microsoft.com/office/drawing/2014/main" id="{DFED45C5-57FD-E984-8081-C9D1F806A4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28229" y="0"/>
            <a:ext cx="586377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332E17D6-3DB9-EB51-65F8-A896A507C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6400" y="0"/>
            <a:ext cx="1965600" cy="1065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"/>
              </a:lnSpc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AFD830-60F6-A594-BA2F-A7682EA0E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1" y="4819650"/>
            <a:ext cx="5359772" cy="3664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[</a:t>
            </a:r>
            <a:r>
              <a:rPr lang="nl-NL" dirty="0" err="1"/>
              <a:t>quotee</a:t>
            </a:r>
            <a:r>
              <a:rPr lang="nl-NL" dirty="0"/>
              <a:t>]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088E91-BFA7-2BDC-0710-09E12C1522C6}"/>
              </a:ext>
            </a:extLst>
          </p:cNvPr>
          <p:cNvSpPr txBox="1"/>
          <p:nvPr userDrawn="1"/>
        </p:nvSpPr>
        <p:spPr>
          <a:xfrm>
            <a:off x="445650" y="364036"/>
            <a:ext cx="200025" cy="3955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65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41880892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48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05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4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82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55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7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51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0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5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71" r:id="rId4"/>
    <p:sldLayoutId id="2147483672" r:id="rId5"/>
    <p:sldLayoutId id="2147483673" r:id="rId6"/>
    <p:sldLayoutId id="2147483676" r:id="rId7"/>
    <p:sldLayoutId id="2147483677" r:id="rId8"/>
    <p:sldLayoutId id="2147483674" r:id="rId9"/>
    <p:sldLayoutId id="2147483675" r:id="rId10"/>
    <p:sldLayoutId id="2147483668" r:id="rId11"/>
    <p:sldLayoutId id="2147483669" r:id="rId12"/>
    <p:sldLayoutId id="2147483670" r:id="rId13"/>
    <p:sldLayoutId id="2147483654" r:id="rId14"/>
    <p:sldLayoutId id="2147483655" r:id="rId15"/>
    <p:sldLayoutId id="2147483678" r:id="rId16"/>
    <p:sldLayoutId id="2147483679" r:id="rId17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3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9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5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A695E97-E81D-47E4-80CF-147B3DC1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18991"/>
            <a:ext cx="9232923" cy="1116000"/>
          </a:xfrm>
          <a:prstGeom prst="rect">
            <a:avLst/>
          </a:prstGeom>
        </p:spPr>
        <p:txBody>
          <a:bodyPr vert="horz" lIns="0" tIns="14400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7F71B1-1C01-4998-8E45-AB4E3B69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799113"/>
            <a:ext cx="9232923" cy="4893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 (herhaling vanaf hier)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09A06F7-0FB4-6FEE-E356-CB215DB2FF4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6036" y="0"/>
            <a:ext cx="1965964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0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</p:sldLayoutIdLst>
  <p:hf sldNum="0" hdr="0" ftr="0" dt="0"/>
  <p:txStyles>
    <p:titleStyle>
      <a:lvl1pPr algn="l" defTabSz="914400" rtl="0" eaLnBrk="1" latinLnBrk="0" hangingPunct="1">
        <a:lnSpc>
          <a:spcPct val="55000"/>
        </a:lnSpc>
        <a:spcBef>
          <a:spcPct val="0"/>
        </a:spcBef>
        <a:buNone/>
        <a:defRPr sz="65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b="1" kern="1200" spc="-150" baseline="0">
          <a:solidFill>
            <a:schemeClr val="tx2"/>
          </a:solidFill>
          <a:latin typeface="+mn-lt"/>
          <a:ea typeface="+mn-ea"/>
          <a:cs typeface="+mn-cs"/>
        </a:defRPr>
      </a:lvl5pPr>
      <a:lvl6pPr marL="27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6pPr>
      <a:lvl7pPr marL="54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7pPr>
      <a:lvl8pPr marL="810000" indent="-270000" algn="l" defTabSz="914400" rtl="0" eaLnBrk="1" latinLnBrk="0" hangingPunct="1">
        <a:lnSpc>
          <a:spcPct val="94000"/>
        </a:lnSpc>
        <a:spcBef>
          <a:spcPts val="0"/>
        </a:spcBef>
        <a:buFont typeface="Maison Neue" panose="02000000000000000000" pitchFamily="2" charset="0"/>
        <a:buChar char="–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4000"/>
        </a:lnSpc>
        <a:spcBef>
          <a:spcPts val="0"/>
        </a:spcBef>
        <a:buClr>
          <a:schemeClr val="bg1"/>
        </a:buClr>
        <a:buSzPct val="25000"/>
        <a:buFont typeface="Calibri" panose="020F0502020204030204" pitchFamily="34" charset="0"/>
        <a:buChar char="'"/>
        <a:defRPr sz="2500" kern="1200" spc="-15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8DA64-8BD0-41A2-9D63-AD176A720C2A}" type="datetimeFigureOut">
              <a:rPr lang="nl-NL" smtClean="0"/>
              <a:pPr/>
              <a:t>27-11-2023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E1AA-8EC4-49BA-8C19-F56CB5177D0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898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646771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F2A8FD-0466-4078-9341-40CEC0581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413000"/>
            <a:ext cx="4419600" cy="2032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0767C1A-69E2-4706-A53D-6F5C20BACEE4}"/>
              </a:ext>
            </a:extLst>
          </p:cNvPr>
          <p:cNvSpPr txBox="1"/>
          <p:nvPr/>
        </p:nvSpPr>
        <p:spPr>
          <a:xfrm>
            <a:off x="8016240" y="4869181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l-NL" sz="3200" dirty="0">
                <a:solidFill>
                  <a:srgbClr val="3A726A"/>
                </a:solidFill>
                <a:latin typeface="Calibri"/>
              </a:rPr>
              <a:t>Reinier Grozema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8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Aanbrengen vloer / kruipruimte isolatie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98FDFA1-C50A-3B9D-5DF7-E71FD7BB87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588" y="1344701"/>
            <a:ext cx="3126448" cy="41685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21A9ACB-9AF4-6932-A123-5FE5BA3E3F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120" y="1395847"/>
            <a:ext cx="3561381" cy="4207599"/>
          </a:xfrm>
          <a:prstGeom prst="rect">
            <a:avLst/>
          </a:prstGeom>
        </p:spPr>
      </p:pic>
      <p:sp>
        <p:nvSpPr>
          <p:cNvPr id="5" name="Pijl: links/rechts 4">
            <a:extLst>
              <a:ext uri="{FF2B5EF4-FFF2-40B4-BE49-F238E27FC236}">
                <a16:creationId xmlns:a16="http://schemas.microsoft.com/office/drawing/2014/main" id="{A5BA8983-EBA1-53A1-7D41-1C94B409DD58}"/>
              </a:ext>
            </a:extLst>
          </p:cNvPr>
          <p:cNvSpPr/>
          <p:nvPr/>
        </p:nvSpPr>
        <p:spPr>
          <a:xfrm>
            <a:off x="5007989" y="2948939"/>
            <a:ext cx="1440180" cy="73032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sz="1867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43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Vloerisolatie met gespoten HFO Schuim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931395"/>
              </p:ext>
            </p:extLst>
          </p:nvPr>
        </p:nvGraphicFramePr>
        <p:xfrm>
          <a:off x="815340" y="1028700"/>
          <a:ext cx="502412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4DFAE21B-7AF6-14BD-2173-0241DAFEAE7E}"/>
              </a:ext>
            </a:extLst>
          </p:cNvPr>
          <p:cNvSpPr txBox="1"/>
          <p:nvPr/>
        </p:nvSpPr>
        <p:spPr>
          <a:xfrm>
            <a:off x="5839460" y="1643896"/>
            <a:ext cx="6104899" cy="4689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Vloerisolatie sluiten we de bestaande beton vloer af van de kruipruimte door een laag isolatie aan de onder kant van de vloer aan te brengen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Vocht en kou vanuit de kruipruimte hebben geen enkele invloed meer op vloer temperatuur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Naadloos systeem dus geen warmte verlies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Bereikbaarheid van de kruipruimte blijft intact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Voor woningen met vloer verwarming een must!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Minimale hoogte om dit toe te passen 50cm van bodem kruipruimte tot onderzijde vloer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6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Kruipruimte isolatie met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Drowa</a:t>
            </a:r>
            <a:r>
              <a:rPr lang="nl-NL" sz="2400" dirty="0">
                <a:solidFill>
                  <a:prstClr val="white"/>
                </a:solidFill>
                <a:latin typeface="Calibri"/>
              </a:rPr>
              <a:t> Chips of EPS parels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640206"/>
              </p:ext>
            </p:extLst>
          </p:nvPr>
        </p:nvGraphicFramePr>
        <p:xfrm>
          <a:off x="815340" y="1028700"/>
          <a:ext cx="502412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4DFAE21B-7AF6-14BD-2173-0241DAFEAE7E}"/>
              </a:ext>
            </a:extLst>
          </p:cNvPr>
          <p:cNvSpPr txBox="1"/>
          <p:nvPr/>
        </p:nvSpPr>
        <p:spPr>
          <a:xfrm>
            <a:off x="5839460" y="1643896"/>
            <a:ext cx="6104899" cy="354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De oplossing bij lage kruipruimtes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Bij volledig opvullen van de kruipruimte zeer hoge isolatie waarde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Bereikbaarheid kruipruimte gaat achteruit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Minimale hoogte kruipruimte 25cm om dit toe te kunnen passen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Voor woningen met vloer verwarming een must!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06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Aanbrengen dak isolatie binnenzijde woning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967987"/>
              </p:ext>
            </p:extLst>
          </p:nvPr>
        </p:nvGraphicFramePr>
        <p:xfrm>
          <a:off x="815340" y="1028700"/>
          <a:ext cx="502412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4DFAE21B-7AF6-14BD-2173-0241DAFEAE7E}"/>
              </a:ext>
            </a:extLst>
          </p:cNvPr>
          <p:cNvSpPr txBox="1"/>
          <p:nvPr/>
        </p:nvSpPr>
        <p:spPr>
          <a:xfrm>
            <a:off x="5839460" y="1643896"/>
            <a:ext cx="6104899" cy="382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Dakisolatie vanaf binnenzijde woning is altijd een maatwerk oplossing om de volgende redenen: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457189" indent="-457189" defTabSz="914377">
              <a:buFont typeface="+mj-lt"/>
              <a:buAutoNum type="arabicPeriod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Ruimtes worden per huishouden verschillend gebruikt</a:t>
            </a:r>
          </a:p>
          <a:p>
            <a:pPr marL="457189" indent="-457189" defTabSz="914377">
              <a:buFont typeface="+mj-lt"/>
              <a:buAutoNum type="arabicPeriod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457189" indent="-457189" defTabSz="914377">
              <a:buFont typeface="+mj-lt"/>
              <a:buAutoNum type="arabicPeriod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Door mutaties in de loop der jaren geen ruimte onder het dak hetzelfde denk aan aftimmering, verandering van indeling etc.</a:t>
            </a:r>
          </a:p>
          <a:p>
            <a:pPr marL="457189" indent="-457189" defTabSz="914377">
              <a:buFont typeface="+mj-lt"/>
              <a:buAutoNum type="arabicPeriod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457189" indent="-457189" defTabSz="914377">
              <a:buFont typeface="+mj-lt"/>
              <a:buAutoNum type="arabicPeriod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Dakisolatie kan een complexe toepassing zijn met bestaande isolatie toegepast op de dak constructie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5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Aanbrengen dak isolatie binnenzijde woning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Afbeelding 3" descr="Afbeelding met tekst, diagram, lijn, Parallel&#10;&#10;Automatisch gegenereerde beschrijving">
            <a:extLst>
              <a:ext uri="{FF2B5EF4-FFF2-40B4-BE49-F238E27FC236}">
                <a16:creationId xmlns:a16="http://schemas.microsoft.com/office/drawing/2014/main" id="{7F17F239-54F9-8BD0-25EC-4CDB62866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765" y="873382"/>
            <a:ext cx="6135881" cy="51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Aanbrengen dak isolatie binnenzijde woning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17F239-54F9-8BD0-25EC-4CDB62866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5581" y="1028701"/>
            <a:ext cx="6795905" cy="43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Besparing door isolatie maatregelen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Afbeelding 2" descr="Afbeelding met tekst, schermopname, Website, Onlineadvertenties&#10;&#10;Automatisch gegenereerde beschrijving">
            <a:extLst>
              <a:ext uri="{FF2B5EF4-FFF2-40B4-BE49-F238E27FC236}">
                <a16:creationId xmlns:a16="http://schemas.microsoft.com/office/drawing/2014/main" id="{AA9294AF-0703-5F41-FA56-F9B66AE0C7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" y="1260012"/>
            <a:ext cx="4389120" cy="438912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F47F32F-E4F2-A21E-7312-ECD02861E1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7540" y="1260012"/>
            <a:ext cx="43891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Besparing door isolatie maatregelen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Afbeelding 3" descr="Afbeelding met tekst, hemel, wolk, water&#10;&#10;Automatisch gegenereerde beschrijving">
            <a:extLst>
              <a:ext uri="{FF2B5EF4-FFF2-40B4-BE49-F238E27FC236}">
                <a16:creationId xmlns:a16="http://schemas.microsoft.com/office/drawing/2014/main" id="{C3326144-0D35-5795-FF73-59B606E24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1028700"/>
            <a:ext cx="7127179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646771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667" dirty="0">
                <a:solidFill>
                  <a:prstClr val="white"/>
                </a:solidFill>
                <a:latin typeface="Calibri"/>
              </a:rPr>
              <a:t>Vraagstelling m.b.t. isolatie schil </a:t>
            </a:r>
            <a:r>
              <a:rPr lang="nl-NL" sz="2667" dirty="0" err="1">
                <a:solidFill>
                  <a:prstClr val="white"/>
                </a:solidFill>
                <a:latin typeface="Calibri"/>
              </a:rPr>
              <a:t>Bottema-Frama</a:t>
            </a:r>
            <a:r>
              <a:rPr lang="nl-NL" sz="2667" dirty="0">
                <a:solidFill>
                  <a:prstClr val="white"/>
                </a:solidFill>
                <a:latin typeface="Calibri"/>
              </a:rPr>
              <a:t> &amp; </a:t>
            </a:r>
            <a:r>
              <a:rPr lang="nl-NL" sz="2667" dirty="0" err="1">
                <a:solidFill>
                  <a:prstClr val="white"/>
                </a:solidFill>
                <a:latin typeface="Calibri"/>
              </a:rPr>
              <a:t>Sibrandaheerd</a:t>
            </a:r>
            <a:r>
              <a:rPr lang="nl-NL" sz="2667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0C8B86-397D-44AA-8740-E50FA6333CC2}"/>
              </a:ext>
            </a:extLst>
          </p:cNvPr>
          <p:cNvSpPr txBox="1"/>
          <p:nvPr/>
        </p:nvSpPr>
        <p:spPr>
          <a:xfrm>
            <a:off x="2735580" y="1988821"/>
            <a:ext cx="62407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rgbClr val="3A726A"/>
                </a:solidFill>
                <a:latin typeface="Calibri"/>
              </a:rPr>
              <a:t>Inventarisatie van de bestaande thermische schil van de woningen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2400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rgbClr val="3A726A"/>
                </a:solidFill>
                <a:latin typeface="Calibri"/>
              </a:rPr>
              <a:t>Mogelijke verbeteringen van de bestaande thermische schil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2400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2400" dirty="0">
                <a:solidFill>
                  <a:srgbClr val="3A726A"/>
                </a:solidFill>
                <a:latin typeface="Calibri"/>
              </a:rPr>
              <a:t>Pasklare oplossingen en aanbiedingen voor elke maatregel per woning type</a:t>
            </a:r>
          </a:p>
          <a:p>
            <a:pPr defTabSz="914377"/>
            <a:endParaRPr lang="nl-NL" sz="2400" dirty="0">
              <a:solidFill>
                <a:srgbClr val="3A726A"/>
              </a:solidFill>
              <a:latin typeface="Calibri"/>
            </a:endParaRPr>
          </a:p>
          <a:p>
            <a:pPr defTabSz="914377"/>
            <a:endParaRPr lang="nl-NL" sz="2400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2400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2400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2400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D452A44-4B6E-408F-9798-C2FF638E1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" y="914104"/>
            <a:ext cx="22098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 verbindingslijn 4">
            <a:extLst>
              <a:ext uri="{FF2B5EF4-FFF2-40B4-BE49-F238E27FC236}">
                <a16:creationId xmlns:a16="http://schemas.microsoft.com/office/drawing/2014/main" id="{929F56AB-F152-89C7-A5E3-CDE96825986A}"/>
              </a:ext>
            </a:extLst>
          </p:cNvPr>
          <p:cNvSpPr/>
          <p:nvPr/>
        </p:nvSpPr>
        <p:spPr>
          <a:xfrm>
            <a:off x="2735581" y="3979871"/>
            <a:ext cx="445002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nl-NL" sz="1867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Thermische schil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Bottema-Frama</a:t>
            </a:r>
            <a:r>
              <a:rPr lang="nl-NL" sz="2400" dirty="0">
                <a:solidFill>
                  <a:prstClr val="white"/>
                </a:solidFill>
                <a:latin typeface="Calibri"/>
              </a:rPr>
              <a:t> &amp;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Sibrandaheerd</a:t>
            </a:r>
            <a:r>
              <a:rPr lang="nl-NL" sz="2400" dirty="0">
                <a:solidFill>
                  <a:prstClr val="white"/>
                </a:solidFill>
                <a:latin typeface="Calibri"/>
              </a:rPr>
              <a:t> vanaf de bouw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358829"/>
              </p:ext>
            </p:extLst>
          </p:nvPr>
        </p:nvGraphicFramePr>
        <p:xfrm>
          <a:off x="2032000" y="719667"/>
          <a:ext cx="8864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915C1E88-6E88-819E-F1CA-7917614DC48D}"/>
              </a:ext>
            </a:extLst>
          </p:cNvPr>
          <p:cNvSpPr/>
          <p:nvPr/>
        </p:nvSpPr>
        <p:spPr>
          <a:xfrm>
            <a:off x="6621095" y="3392235"/>
            <a:ext cx="1219200" cy="1219200"/>
          </a:xfrm>
          <a:prstGeom prst="ellipse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nl-NL" sz="1867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4D2A00B-C612-E191-9F0C-EB69A7DCF6C4}"/>
              </a:ext>
            </a:extLst>
          </p:cNvPr>
          <p:cNvSpPr txBox="1"/>
          <p:nvPr/>
        </p:nvSpPr>
        <p:spPr>
          <a:xfrm>
            <a:off x="8105923" y="3780500"/>
            <a:ext cx="2400300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l-NL" sz="2000" dirty="0">
                <a:solidFill>
                  <a:srgbClr val="3A726A"/>
                </a:solidFill>
                <a:latin typeface="Calibri"/>
              </a:rPr>
              <a:t>Standaard HR glas</a:t>
            </a:r>
            <a:endParaRPr lang="nl-NL" sz="2000" dirty="0">
              <a:solidFill>
                <a:prstClr val="black"/>
              </a:solidFill>
              <a:latin typeface="Calibri"/>
            </a:endParaRPr>
          </a:p>
          <a:p>
            <a:pPr defTabSz="914377"/>
            <a:endParaRPr lang="nl-NL" sz="18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7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Thermische schil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Bottema-Frama</a:t>
            </a:r>
            <a:r>
              <a:rPr lang="nl-NL" sz="2400" dirty="0">
                <a:solidFill>
                  <a:prstClr val="white"/>
                </a:solidFill>
                <a:latin typeface="Calibri"/>
              </a:rPr>
              <a:t> &amp;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Sibrandaheerd</a:t>
            </a:r>
            <a:r>
              <a:rPr lang="nl-NL" sz="2400" dirty="0">
                <a:solidFill>
                  <a:prstClr val="white"/>
                </a:solidFill>
                <a:latin typeface="Calibri"/>
              </a:rPr>
              <a:t> vanaf de bouw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F6B0131-05DC-BF08-BFC5-101B00682446}"/>
              </a:ext>
            </a:extLst>
          </p:cNvPr>
          <p:cNvSpPr/>
          <p:nvPr/>
        </p:nvSpPr>
        <p:spPr>
          <a:xfrm>
            <a:off x="335281" y="1212850"/>
            <a:ext cx="4432300" cy="44323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nl-NL" sz="1867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D3670F9-58D8-5A32-46EA-CC26848A4838}"/>
              </a:ext>
            </a:extLst>
          </p:cNvPr>
          <p:cNvSpPr txBox="1"/>
          <p:nvPr/>
        </p:nvSpPr>
        <p:spPr>
          <a:xfrm>
            <a:off x="5135881" y="1212850"/>
            <a:ext cx="6240780" cy="354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Alle woningen voor het grootste gedeelte een basis waarde aan isolatiewaarde conform het bouwbesluit van 1978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Spouwmuurisolatie met een R waarde van +- R 0,75m2 K/w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Isolatie glas met een U waarde 2,8 – 2,9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Dak isolatie met een R waarde van +-  R 1,0 m2 K/w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Vloeren niet geïsoleerd </a:t>
            </a:r>
          </a:p>
        </p:txBody>
      </p:sp>
    </p:spTree>
    <p:extLst>
      <p:ext uri="{BB962C8B-B14F-4D97-AF65-F5344CB8AC3E}">
        <p14:creationId xmlns:p14="http://schemas.microsoft.com/office/powerpoint/2010/main" val="6644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 verbindingslijn 4">
            <a:extLst>
              <a:ext uri="{FF2B5EF4-FFF2-40B4-BE49-F238E27FC236}">
                <a16:creationId xmlns:a16="http://schemas.microsoft.com/office/drawing/2014/main" id="{929F56AB-F152-89C7-A5E3-CDE96825986A}"/>
              </a:ext>
            </a:extLst>
          </p:cNvPr>
          <p:cNvSpPr/>
          <p:nvPr/>
        </p:nvSpPr>
        <p:spPr>
          <a:xfrm>
            <a:off x="2735581" y="3979871"/>
            <a:ext cx="445002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nl-NL" sz="1867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Verbetering thermische schil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Bottema-Frama</a:t>
            </a:r>
            <a:r>
              <a:rPr lang="nl-NL" sz="2400" dirty="0">
                <a:solidFill>
                  <a:prstClr val="white"/>
                </a:solidFill>
                <a:latin typeface="Calibri"/>
              </a:rPr>
              <a:t> &amp;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Sibrandaheerd</a:t>
            </a:r>
            <a:endParaRPr lang="nl-NL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044576"/>
              </p:ext>
            </p:extLst>
          </p:nvPr>
        </p:nvGraphicFramePr>
        <p:xfrm>
          <a:off x="2032000" y="719667"/>
          <a:ext cx="98247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915C1E88-6E88-819E-F1CA-7917614DC48D}"/>
              </a:ext>
            </a:extLst>
          </p:cNvPr>
          <p:cNvSpPr/>
          <p:nvPr/>
        </p:nvSpPr>
        <p:spPr>
          <a:xfrm>
            <a:off x="7160928" y="3543499"/>
            <a:ext cx="1219200" cy="1219200"/>
          </a:xfrm>
          <a:prstGeom prst="ellipse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914377"/>
            <a:endParaRPr lang="nl-NL" sz="1867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4D2A00B-C612-E191-9F0C-EB69A7DCF6C4}"/>
              </a:ext>
            </a:extLst>
          </p:cNvPr>
          <p:cNvSpPr txBox="1"/>
          <p:nvPr/>
        </p:nvSpPr>
        <p:spPr>
          <a:xfrm>
            <a:off x="8538729" y="3569657"/>
            <a:ext cx="3159391" cy="130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l-NL" sz="2000" dirty="0">
                <a:solidFill>
                  <a:srgbClr val="3A726A"/>
                </a:solidFill>
                <a:latin typeface="Calibri"/>
              </a:rPr>
              <a:t>Glas vervangen naar HR++ glas op bestaande kozijnen</a:t>
            </a:r>
          </a:p>
          <a:p>
            <a:pPr defTabSz="914377"/>
            <a:endParaRPr lang="nl-NL" sz="2000" dirty="0">
              <a:solidFill>
                <a:prstClr val="black"/>
              </a:solidFill>
              <a:latin typeface="Calibri"/>
            </a:endParaRPr>
          </a:p>
          <a:p>
            <a:pPr defTabSz="914377"/>
            <a:endParaRPr lang="nl-NL" sz="18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7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Focus verbetering thermische schil van de woning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628397"/>
              </p:ext>
            </p:extLst>
          </p:nvPr>
        </p:nvGraphicFramePr>
        <p:xfrm>
          <a:off x="815340" y="1028700"/>
          <a:ext cx="502412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4DFAE21B-7AF6-14BD-2173-0241DAFEAE7E}"/>
              </a:ext>
            </a:extLst>
          </p:cNvPr>
          <p:cNvSpPr txBox="1"/>
          <p:nvPr/>
        </p:nvSpPr>
        <p:spPr>
          <a:xfrm>
            <a:off x="5839460" y="1643896"/>
            <a:ext cx="6104899" cy="354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Belang om de thermische schil van de woning te versterken waar er veel warmte vraag is.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Levert het meest besparing en comfort op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Belangrijkste delen thermische schil verwarmde omgeving: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457189" indent="-457189" defTabSz="914377">
              <a:buFont typeface="+mj-lt"/>
              <a:buAutoNum type="arabicPeriod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Verbeteren spouwmuurisolatie</a:t>
            </a:r>
          </a:p>
          <a:p>
            <a:pPr marL="457189" indent="-457189" defTabSz="914377">
              <a:buFont typeface="+mj-lt"/>
              <a:buAutoNum type="arabicPeriod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HR++ Glas op bestaande kozijnen</a:t>
            </a:r>
          </a:p>
          <a:p>
            <a:pPr marL="457189" indent="-457189" defTabSz="914377">
              <a:buFont typeface="+mj-lt"/>
              <a:buAutoNum type="arabicPeriod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Kruipruimte isolatie (zeker bij woningen met vloerverwarming) </a:t>
            </a:r>
          </a:p>
        </p:txBody>
      </p:sp>
    </p:spTree>
    <p:extLst>
      <p:ext uri="{BB962C8B-B14F-4D97-AF65-F5344CB8AC3E}">
        <p14:creationId xmlns:p14="http://schemas.microsoft.com/office/powerpoint/2010/main" val="26531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Verbeteren van de bestaande spouwmuurisolatie met </a:t>
            </a:r>
            <a:r>
              <a:rPr lang="nl-NL" sz="2400" dirty="0" err="1">
                <a:solidFill>
                  <a:prstClr val="white"/>
                </a:solidFill>
                <a:latin typeface="Calibri"/>
              </a:rPr>
              <a:t>Enverifoam</a:t>
            </a:r>
            <a:endParaRPr lang="nl-NL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413720"/>
              </p:ext>
            </p:extLst>
          </p:nvPr>
        </p:nvGraphicFramePr>
        <p:xfrm>
          <a:off x="815340" y="1643896"/>
          <a:ext cx="3985260" cy="4185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4DFAE21B-7AF6-14BD-2173-0241DAFEAE7E}"/>
              </a:ext>
            </a:extLst>
          </p:cNvPr>
          <p:cNvSpPr txBox="1"/>
          <p:nvPr/>
        </p:nvSpPr>
        <p:spPr>
          <a:xfrm>
            <a:off x="5839460" y="1643896"/>
            <a:ext cx="6104899" cy="3827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Belangrijk onderdeel van de thermische schil. I.v.m. grote gedeeltes muuroppervlakte welke in contact staan met stook ruimtes.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Muurdelen zijn instaat veel warmte maar ook kou vast te houden.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Bestaande glaswoldekens zitten niet altijd even goed in de bestaande spouw.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Ondersteunend aan het verhogen van isolatiewaardes van het glas.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0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Origineel HR glas vervangen naar HR++ glas op bestaande kozijnen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C73AA6-D82D-4F6A-9FDE-B95B5B70A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196819"/>
              </p:ext>
            </p:extLst>
          </p:nvPr>
        </p:nvGraphicFramePr>
        <p:xfrm>
          <a:off x="815340" y="1028700"/>
          <a:ext cx="502412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4DFAE21B-7AF6-14BD-2173-0241DAFEAE7E}"/>
              </a:ext>
            </a:extLst>
          </p:cNvPr>
          <p:cNvSpPr txBox="1"/>
          <p:nvPr/>
        </p:nvSpPr>
        <p:spPr>
          <a:xfrm>
            <a:off x="5839460" y="1643897"/>
            <a:ext cx="6104899" cy="354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Triple glas alleen mogelijk i.c.m. kunststof kozijnen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Glas vervangen op bestaande kozijnen duurzamer dan bestaande kozijnen vervangen naar kunststof en triple glas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Ondersteunend aan de isolatieschil van de muren.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r>
              <a:rPr lang="nl-NL" sz="1867" dirty="0">
                <a:solidFill>
                  <a:srgbClr val="3A726A"/>
                </a:solidFill>
                <a:latin typeface="Calibri"/>
              </a:rPr>
              <a:t>Groot verschil tussen HR++ glas en oud dubbel glas</a:t>
            </a:r>
          </a:p>
          <a:p>
            <a:pPr marL="380990" indent="-380990" defTabSz="914377">
              <a:buFont typeface="Wingdings" panose="05000000000000000000" pitchFamily="2" charset="2"/>
              <a:buChar char="q"/>
            </a:pPr>
            <a:endParaRPr lang="nl-NL" sz="1867" dirty="0">
              <a:solidFill>
                <a:srgbClr val="3A72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1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902" y="-10658"/>
            <a:ext cx="12188139" cy="730324"/>
          </a:xfrm>
          <a:prstGeom prst="rect">
            <a:avLst/>
          </a:prstGeom>
          <a:solidFill>
            <a:srgbClr val="3A72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nl-NL" sz="2400" dirty="0">
                <a:solidFill>
                  <a:prstClr val="white"/>
                </a:solidFill>
                <a:latin typeface="Calibri"/>
              </a:rPr>
              <a:t>Origineel HR glas vervangen naar HR++ glas op bestaande kozijnen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C2AC8EC-D113-4A9A-A53D-87B2533D210B}"/>
              </a:ext>
            </a:extLst>
          </p:cNvPr>
          <p:cNvSpPr/>
          <p:nvPr/>
        </p:nvSpPr>
        <p:spPr>
          <a:xfrm>
            <a:off x="-9526" y="6189480"/>
            <a:ext cx="12188139" cy="646771"/>
          </a:xfrm>
          <a:prstGeom prst="rect">
            <a:avLst/>
          </a:prstGeom>
          <a:solidFill>
            <a:srgbClr val="F59E2D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nl-NL" sz="1867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Afbeelding 3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198FDFA1-C50A-3B9D-5DF7-E71FD7BB8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81" y="1344701"/>
            <a:ext cx="6240780" cy="41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55FBEB53-1590-4741-A177-3EC682CA7FD6}" vid="{D3719C0A-8C95-4FD1-9296-66EC2ED13C6B}"/>
    </a:ext>
  </a:extLst>
</a:theme>
</file>

<file path=ppt/theme/theme10.xml><?xml version="1.0" encoding="utf-8"?>
<a:theme xmlns:a="http://schemas.openxmlformats.org/drawingml/2006/main" name="Kantoorthema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ps">
  <a:themeElements>
    <a:clrScheme name="DG Tips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00321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55FBEB53-1590-4741-A177-3EC682CA7FD6}" vid="{C522A09E-8A6A-48B3-9599-FC202C1112FA}"/>
    </a:ext>
  </a:extLst>
</a:theme>
</file>

<file path=ppt/theme/theme3.xml><?xml version="1.0" encoding="utf-8"?>
<a:theme xmlns:a="http://schemas.openxmlformats.org/drawingml/2006/main" name="1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55FBEB53-1590-4741-A177-3EC682CA7FD6}" vid="{D3719C0A-8C95-4FD1-9296-66EC2ED13C6B}"/>
    </a:ext>
  </a:extLst>
</a:theme>
</file>

<file path=ppt/theme/theme4.xml><?xml version="1.0" encoding="utf-8"?>
<a:theme xmlns:a="http://schemas.openxmlformats.org/drawingml/2006/main" name="1_Tips">
  <a:themeElements>
    <a:clrScheme name="DG Tips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00321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  -  Alleen-lezen" id="{BF87051E-33ED-436A-B7F0-72BDC2F202EC}" vid="{7D50CE7A-B265-44B8-B5C7-EEC8378EA41D}"/>
    </a:ext>
  </a:extLst>
</a:theme>
</file>

<file path=ppt/theme/theme5.xml><?xml version="1.0" encoding="utf-8"?>
<a:theme xmlns:a="http://schemas.openxmlformats.org/drawingml/2006/main" name="2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  -  Alleen-lezen" id="{BF87051E-33ED-436A-B7F0-72BDC2F202EC}" vid="{F2B0374D-A4F0-466E-946A-F59360D3E98A}"/>
    </a:ext>
  </a:extLst>
</a:theme>
</file>

<file path=ppt/theme/theme6.xml><?xml version="1.0" encoding="utf-8"?>
<a:theme xmlns:a="http://schemas.openxmlformats.org/drawingml/2006/main" name="3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  -  Alleen-lezen" id="{BF87051E-33ED-436A-B7F0-72BDC2F202EC}" vid="{F43CF899-8C8C-49DA-A90B-5FF6B89898B8}"/>
    </a:ext>
  </a:extLst>
</a:theme>
</file>

<file path=ppt/theme/theme7.xml><?xml version="1.0" encoding="utf-8"?>
<a:theme xmlns:a="http://schemas.openxmlformats.org/drawingml/2006/main" name="4_Duurzaam Groningen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urzaam Groningen presentatie.potx" id="{B0FACAF1-0925-4E3B-9E75-AC19A9DEDC47}" vid="{5F0DE076-DDD6-40E1-B515-CC908E66D1F4}"/>
    </a:ext>
  </a:extLst>
</a:theme>
</file>

<file path=ppt/theme/theme8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ntoorthema">
  <a:themeElements>
    <a:clrScheme name="Duurzaam Groningen">
      <a:dk1>
        <a:srgbClr val="003214"/>
      </a:dk1>
      <a:lt1>
        <a:sysClr val="window" lastClr="FFFFFF"/>
      </a:lt1>
      <a:dk2>
        <a:srgbClr val="003214"/>
      </a:dk2>
      <a:lt2>
        <a:srgbClr val="E7E6E6"/>
      </a:lt2>
      <a:accent1>
        <a:srgbClr val="78FF64"/>
      </a:accent1>
      <a:accent2>
        <a:srgbClr val="E6AAFF"/>
      </a:accent2>
      <a:accent3>
        <a:srgbClr val="50E6C8"/>
      </a:accent3>
      <a:accent4>
        <a:srgbClr val="96DCFF"/>
      </a:accent4>
      <a:accent5>
        <a:srgbClr val="FFF000"/>
      </a:accent5>
      <a:accent6>
        <a:srgbClr val="32001E"/>
      </a:accent6>
      <a:hlink>
        <a:srgbClr val="003214"/>
      </a:hlink>
      <a:folHlink>
        <a:srgbClr val="003214"/>
      </a:folHlink>
    </a:clrScheme>
    <a:fontScheme name="Duurzaam Groningen">
      <a:majorFont>
        <a:latin typeface="Founders Grotesk X-Cond Bold"/>
        <a:ea typeface=""/>
        <a:cs typeface=""/>
      </a:majorFont>
      <a:minorFont>
        <a:latin typeface="Maison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3928DE0618942B5BA232BE41C4191" ma:contentTypeVersion="15" ma:contentTypeDescription="Een nieuw document maken." ma:contentTypeScope="" ma:versionID="1da7379f207989655e155c60d351dfe8">
  <xsd:schema xmlns:xsd="http://www.w3.org/2001/XMLSchema" xmlns:xs="http://www.w3.org/2001/XMLSchema" xmlns:p="http://schemas.microsoft.com/office/2006/metadata/properties" xmlns:ns2="477f42ca-ed0d-4654-bf42-b52c8cce8b60" xmlns:ns3="0fc1ce4e-4c4d-4293-a185-cdca08fe3b42" targetNamespace="http://schemas.microsoft.com/office/2006/metadata/properties" ma:root="true" ma:fieldsID="3ff54d1c80231bf0a71cb40659c00861" ns2:_="" ns3:_="">
    <xsd:import namespace="477f42ca-ed0d-4654-bf42-b52c8cce8b60"/>
    <xsd:import namespace="0fc1ce4e-4c4d-4293-a185-cdca08fe3b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f42ca-ed0d-4654-bf42-b52c8cce8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300b39fb-446c-4aa3-a3a9-e45bc3a66e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1ce4e-4c4d-4293-a185-cdca08fe3b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afd55c4-af66-45b0-9a0c-d42ecfe12199}" ma:internalName="TaxCatchAll" ma:showField="CatchAllData" ma:web="0fc1ce4e-4c4d-4293-a185-cdca08fe3b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c1ce4e-4c4d-4293-a185-cdca08fe3b42" xsi:nil="true"/>
    <lcf76f155ced4ddcb4097134ff3c332f xmlns="477f42ca-ed0d-4654-bf42-b52c8cce8b6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DA659B-B248-4BFF-8DD8-1DE2F41F7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7f42ca-ed0d-4654-bf42-b52c8cce8b60"/>
    <ds:schemaRef ds:uri="0fc1ce4e-4c4d-4293-a185-cdca08fe3b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DD962F-FDD8-426D-8FCF-0EE78BBC9E6A}">
  <ds:schemaRefs>
    <ds:schemaRef ds:uri="23c7a637-5bd3-4202-aa87-26309051a924"/>
    <ds:schemaRef ds:uri="http://schemas.microsoft.com/office/2006/documentManagement/types"/>
    <ds:schemaRef ds:uri="bd1a4e06-d6a3-4a4c-bcd6-78c14bfe3200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fc1ce4e-4c4d-4293-a185-cdca08fe3b42"/>
    <ds:schemaRef ds:uri="477f42ca-ed0d-4654-bf42-b52c8cce8b60"/>
  </ds:schemaRefs>
</ds:datastoreItem>
</file>

<file path=customXml/itemProps3.xml><?xml version="1.0" encoding="utf-8"?>
<ds:datastoreItem xmlns:ds="http://schemas.openxmlformats.org/officeDocument/2006/customXml" ds:itemID="{8A5463C0-AC5B-4A8B-93F8-7CD3FE8111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Duurzaam Groningen presentatie (1)</Template>
  <TotalTime>3835</TotalTime>
  <Words>570</Words>
  <Application>Microsoft Office PowerPoint</Application>
  <PresentationFormat>Breedbeeld</PresentationFormat>
  <Paragraphs>111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8</vt:i4>
      </vt:variant>
      <vt:variant>
        <vt:lpstr>Diatitels</vt:lpstr>
      </vt:variant>
      <vt:variant>
        <vt:i4>17</vt:i4>
      </vt:variant>
    </vt:vector>
  </HeadingPairs>
  <TitlesOfParts>
    <vt:vector size="31" baseType="lpstr">
      <vt:lpstr>Maison Neue</vt:lpstr>
      <vt:lpstr>Wingdings</vt:lpstr>
      <vt:lpstr>Calibri Light</vt:lpstr>
      <vt:lpstr>Founders Grotesk X-Cond Bold</vt:lpstr>
      <vt:lpstr>Arial</vt:lpstr>
      <vt:lpstr>Calibri</vt:lpstr>
      <vt:lpstr>Duurzaam Groningen</vt:lpstr>
      <vt:lpstr>Tips</vt:lpstr>
      <vt:lpstr>1_Duurzaam Groningen</vt:lpstr>
      <vt:lpstr>1_Tips</vt:lpstr>
      <vt:lpstr>2_Duurzaam Groningen</vt:lpstr>
      <vt:lpstr>3_Duurzaam Groningen</vt:lpstr>
      <vt:lpstr>4_Duurzaam Groningen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Aline Bus</dc:creator>
  <cp:lastModifiedBy>Jan-Willem Brontsema</cp:lastModifiedBy>
  <cp:revision>63</cp:revision>
  <dcterms:created xsi:type="dcterms:W3CDTF">2022-10-25T13:11:18Z</dcterms:created>
  <dcterms:modified xsi:type="dcterms:W3CDTF">2023-11-27T10:24:50Z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0x0101001843928DE0618942B5BA232BE41C4191</vt:lpwstr>
  </property>
</Properties>
</file>