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1" r:id="rId5"/>
    <p:sldMasterId id="2147483681" r:id="rId6"/>
    <p:sldMasterId id="2147483750" r:id="rId7"/>
    <p:sldMasterId id="2147483752" r:id="rId8"/>
    <p:sldMasterId id="2147483770" r:id="rId9"/>
    <p:sldMasterId id="2147483789" r:id="rId10"/>
  </p:sldMasterIdLst>
  <p:notesMasterIdLst>
    <p:notesMasterId r:id="rId21"/>
  </p:notesMasterIdLst>
  <p:handoutMasterIdLst>
    <p:handoutMasterId r:id="rId22"/>
  </p:handoutMasterIdLst>
  <p:sldIdLst>
    <p:sldId id="2141411829" r:id="rId11"/>
    <p:sldId id="2141411861" r:id="rId12"/>
    <p:sldId id="2141411844" r:id="rId13"/>
    <p:sldId id="2141411862" r:id="rId14"/>
    <p:sldId id="2141411863" r:id="rId15"/>
    <p:sldId id="2141411864" r:id="rId16"/>
    <p:sldId id="2141411846" r:id="rId17"/>
    <p:sldId id="2141411865" r:id="rId18"/>
    <p:sldId id="2141411837" r:id="rId19"/>
    <p:sldId id="2564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Founders Grotesk X-Cond Bold" panose="020B0604020202020204" charset="0"/>
      <p:bold r:id="rId29"/>
    </p:embeddedFont>
    <p:embeddedFont>
      <p:font typeface="Maison Neue" panose="02000000000000000000" charset="0"/>
      <p:regular r:id="rId30"/>
      <p:bold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h Koops" initials="EK" lastIdx="1" clrIdx="0">
    <p:extLst>
      <p:ext uri="{19B8F6BF-5375-455C-9EA6-DF929625EA0E}">
        <p15:presenceInfo xmlns:p15="http://schemas.microsoft.com/office/powerpoint/2012/main" userId="S::elisabeth.koops@groningen.nl::54a70b15-d376-4134-aaac-1ec17502b9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8BB"/>
    <a:srgbClr val="F9F8EB"/>
    <a:srgbClr val="8DD7F7"/>
    <a:srgbClr val="FFFFFF"/>
    <a:srgbClr val="96DCFF"/>
    <a:srgbClr val="000000"/>
    <a:srgbClr val="5B9BD5"/>
    <a:srgbClr val="BDFB63"/>
    <a:srgbClr val="BBF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4618" autoAdjust="0"/>
  </p:normalViewPr>
  <p:slideViewPr>
    <p:cSldViewPr snapToGrid="0">
      <p:cViewPr varScale="1">
        <p:scale>
          <a:sx n="100" d="100"/>
          <a:sy n="100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7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CF606BB-205C-45E4-3549-D95A66AE8E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76DF712-57A9-8F92-B3F0-6B462DB4AB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DD474-18CF-4277-83C4-C5FA1443E25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CEE0AB-2DCF-21FC-FCBE-A402115BF0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C62501-A1F5-E29C-C24E-14D9019B9C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C70FE-09E0-422B-A3C1-B9FBA93B92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671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B8B8F-1853-4BA6-84DE-A61B3D86F6AA}" type="datetimeFigureOut">
              <a:rPr lang="nl-NL" smtClean="0"/>
              <a:t>27-11-2023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82403-D312-452C-8EF4-A5AAB8B062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44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82403-D312-452C-8EF4-A5AAB8B062A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214"/>
                </a:solidFill>
                <a:effectLst/>
                <a:uLnTx/>
                <a:uFillTx/>
                <a:latin typeface="Maison Ne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3214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54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Kun jij toevoegen dat nadat alles ingevlogen is spaargeld en lening nog even benadrukt wordt? Zodat we kunnen vertellen dat het daar nu om gaat?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82403-D312-452C-8EF4-A5AAB8B062A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214"/>
                </a:solidFill>
                <a:effectLst/>
                <a:uLnTx/>
                <a:uFillTx/>
                <a:latin typeface="Maison Ne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3214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32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graag blauw, zodat alles van subsidies blauw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82403-D312-452C-8EF4-A5AAB8B062A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214"/>
                </a:solidFill>
                <a:effectLst/>
                <a:uLnTx/>
                <a:uFillTx/>
                <a:latin typeface="Maison Ne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3214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28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graag paars, dan is alles van leningen paars. En als dat niet kan, hoeft het niet per se deze lay-out te zijn. Als er maar een ‘</a:t>
            </a:r>
            <a:r>
              <a:rPr lang="nl-NL" dirty="0" err="1"/>
              <a:t>voor-blad</a:t>
            </a:r>
            <a:r>
              <a:rPr lang="nl-NL" dirty="0"/>
              <a:t>’ is voordat het over de </a:t>
            </a:r>
            <a:r>
              <a:rPr lang="nl-NL"/>
              <a:t>details gaat.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82403-D312-452C-8EF4-A5AAB8B062A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214"/>
                </a:solidFill>
                <a:effectLst/>
                <a:uLnTx/>
                <a:uFillTx/>
                <a:latin typeface="Maison Ne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3214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16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76983854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m.facebook.com/duurzaamgroningen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instagram.com/duurzaam_groningen/" TargetMode="External"/><Relationship Id="rId9" Type="http://schemas.openxmlformats.org/officeDocument/2006/relationships/image" Target="../media/image15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76983854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m.facebook.com/duurzaamgroningen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instagram.com/duurzaam_groningen/" TargetMode="External"/><Relationship Id="rId9" Type="http://schemas.openxmlformats.org/officeDocument/2006/relationships/image" Target="../media/image15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61054"/>
            <a:ext cx="7077900" cy="3085546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70779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528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9456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582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6328231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197825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7077900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6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9257" y="0"/>
            <a:ext cx="6342743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6236165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273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48228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Om een foto op de achtergrond te plaatsen: selecteer het grijze vlak en kies &gt;Invoegen &gt;Afbeeldingen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1365250"/>
            <a:ext cx="9013372" cy="4127500"/>
          </a:xfrm>
        </p:spPr>
        <p:txBody>
          <a:bodyPr tIns="288000" anchor="ctr" anchorCtr="0"/>
          <a:lstStyle>
            <a:lvl1pPr algn="ctr">
              <a:lnSpc>
                <a:spcPct val="5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194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0E5990-FFC3-472F-A20B-378EEEE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303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4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68757D47-0F61-FCDE-D6FA-689B96DDFB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</p:spTree>
    <p:extLst>
      <p:ext uri="{BB962C8B-B14F-4D97-AF65-F5344CB8AC3E}">
        <p14:creationId xmlns:p14="http://schemas.microsoft.com/office/powerpoint/2010/main" val="648614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2">
            <a:extLst>
              <a:ext uri="{FF2B5EF4-FFF2-40B4-BE49-F238E27FC236}">
                <a16:creationId xmlns:a16="http://schemas.microsoft.com/office/drawing/2014/main" id="{A808A93F-560F-43AA-1AA1-130C8ACF32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28591" y="0"/>
            <a:ext cx="7063409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</p:spTree>
    <p:extLst>
      <p:ext uri="{BB962C8B-B14F-4D97-AF65-F5344CB8AC3E}">
        <p14:creationId xmlns:p14="http://schemas.microsoft.com/office/powerpoint/2010/main" val="2112581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">
            <a:extLst>
              <a:ext uri="{FF2B5EF4-FFF2-40B4-BE49-F238E27FC236}">
                <a16:creationId xmlns:a16="http://schemas.microsoft.com/office/drawing/2014/main" id="{9832AF1D-3B01-4FCA-BD0E-9FC69B177B89}"/>
              </a:ext>
            </a:extLst>
          </p:cNvPr>
          <p:cNvSpPr txBox="1"/>
          <p:nvPr userDrawn="1"/>
        </p:nvSpPr>
        <p:spPr>
          <a:xfrm>
            <a:off x="1080002" y="540003"/>
            <a:ext cx="2121117" cy="6154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defTabSz="1177226">
              <a:lnSpc>
                <a:spcPct val="100000"/>
              </a:lnSpc>
              <a:spcBef>
                <a:spcPct val="0"/>
              </a:spcBef>
              <a:buNone/>
              <a:defRPr sz="4000" b="1" cap="none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999" dirty="0">
                <a:latin typeface="Calibri Light" panose="020F0302020204030204" pitchFamily="34" charset="0"/>
                <a:cs typeface="Calibri Light" panose="020F0302020204030204" pitchFamily="34" charset="0"/>
              </a:rPr>
              <a:t>Tips</a:t>
            </a:r>
          </a:p>
        </p:txBody>
      </p:sp>
      <p:grpSp>
        <p:nvGrpSpPr>
          <p:cNvPr id="122" name="Tip Nieuwe dia">
            <a:extLst>
              <a:ext uri="{FF2B5EF4-FFF2-40B4-BE49-F238E27FC236}">
                <a16:creationId xmlns:a16="http://schemas.microsoft.com/office/drawing/2014/main" id="{2F3A47AE-5DF6-4111-8B0C-0399D4275924}"/>
              </a:ext>
            </a:extLst>
          </p:cNvPr>
          <p:cNvGrpSpPr/>
          <p:nvPr userDrawn="1"/>
        </p:nvGrpSpPr>
        <p:grpSpPr>
          <a:xfrm>
            <a:off x="1114089" y="1391510"/>
            <a:ext cx="2304000" cy="2723826"/>
            <a:chOff x="-2545133" y="2057057"/>
            <a:chExt cx="2304000" cy="2723826"/>
          </a:xfrm>
        </p:grpSpPr>
        <p:sp>
          <p:nvSpPr>
            <p:cNvPr id="123" name="Tip tekst">
              <a:extLst>
                <a:ext uri="{FF2B5EF4-FFF2-40B4-BE49-F238E27FC236}">
                  <a16:creationId xmlns:a16="http://schemas.microsoft.com/office/drawing/2014/main" id="{76D67B95-38B3-4D3A-AEA9-4A12D55E48B7}"/>
                </a:ext>
              </a:extLst>
            </p:cNvPr>
            <p:cNvSpPr txBox="1"/>
            <p:nvPr userDrawn="1"/>
          </p:nvSpPr>
          <p:spPr>
            <a:xfrm>
              <a:off x="-2545133" y="2057057"/>
              <a:ext cx="2304000" cy="2423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Nieuwe</a:t>
              </a:r>
              <a:r>
                <a:rPr lang="nl-NL" sz="1050" b="1" baseline="0" noProof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dia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het tekstje onder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het pictogram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Nieuwe dia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Andere indeling voor huidige dia</a:t>
              </a:r>
            </a:p>
            <a:p>
              <a:pPr>
                <a:lnSpc>
                  <a:spcPct val="100000"/>
                </a:lnSpc>
              </a:pPr>
              <a:endParaRPr lang="nl-NL" sz="1050" b="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Indeling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</p:txBody>
        </p:sp>
        <p:pic>
          <p:nvPicPr>
            <p:cNvPr id="124" name="Icon Nieuwe dia">
              <a:extLst>
                <a:ext uri="{FF2B5EF4-FFF2-40B4-BE49-F238E27FC236}">
                  <a16:creationId xmlns:a16="http://schemas.microsoft.com/office/drawing/2014/main" id="{7514B464-40D9-4395-B242-8B1A8E5A6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03707" y="2776092"/>
              <a:ext cx="495369" cy="762106"/>
            </a:xfrm>
            <a:prstGeom prst="rect">
              <a:avLst/>
            </a:prstGeom>
          </p:spPr>
        </p:pic>
        <p:sp>
          <p:nvSpPr>
            <p:cNvPr id="125" name="Pijl">
              <a:extLst>
                <a:ext uri="{FF2B5EF4-FFF2-40B4-BE49-F238E27FC236}">
                  <a16:creationId xmlns:a16="http://schemas.microsoft.com/office/drawing/2014/main" id="{764757AD-2B56-4485-A16B-AA17D099C223}"/>
                </a:ext>
              </a:extLst>
            </p:cNvPr>
            <p:cNvSpPr/>
            <p:nvPr userDrawn="1"/>
          </p:nvSpPr>
          <p:spPr>
            <a:xfrm>
              <a:off x="-1498911" y="3213945"/>
              <a:ext cx="606634" cy="181070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00" dirty="0">
                <a:solidFill>
                  <a:schemeClr val="tx1"/>
                </a:solidFill>
              </a:endParaRPr>
            </a:p>
          </p:txBody>
        </p:sp>
        <p:pic>
          <p:nvPicPr>
            <p:cNvPr id="126" name="Icon Indeling">
              <a:extLst>
                <a:ext uri="{FF2B5EF4-FFF2-40B4-BE49-F238E27FC236}">
                  <a16:creationId xmlns:a16="http://schemas.microsoft.com/office/drawing/2014/main" id="{087A846B-EA89-4B54-A854-EC14B1370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52470" y="4552251"/>
              <a:ext cx="838317" cy="228632"/>
            </a:xfrm>
            <a:prstGeom prst="rect">
              <a:avLst/>
            </a:prstGeom>
          </p:spPr>
        </p:pic>
        <p:cxnSp>
          <p:nvCxnSpPr>
            <p:cNvPr id="127" name="Lijn">
              <a:extLst>
                <a:ext uri="{FF2B5EF4-FFF2-40B4-BE49-F238E27FC236}">
                  <a16:creationId xmlns:a16="http://schemas.microsoft.com/office/drawing/2014/main" id="{EEEAE59C-FEF7-4ADA-9FDC-3CE8BDF07E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224955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Lijn">
              <a:extLst>
                <a:ext uri="{FF2B5EF4-FFF2-40B4-BE49-F238E27FC236}">
                  <a16:creationId xmlns:a16="http://schemas.microsoft.com/office/drawing/2014/main" id="{DCE5BD24-CCFA-4DB5-A414-B10E7DB9B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418687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Tip Tekst opmaken">
            <a:extLst>
              <a:ext uri="{FF2B5EF4-FFF2-40B4-BE49-F238E27FC236}">
                <a16:creationId xmlns:a16="http://schemas.microsoft.com/office/drawing/2014/main" id="{72553A87-E6DE-4AC8-ADFF-F96D4DE43FE9}"/>
              </a:ext>
            </a:extLst>
          </p:cNvPr>
          <p:cNvGrpSpPr/>
          <p:nvPr userDrawn="1"/>
        </p:nvGrpSpPr>
        <p:grpSpPr>
          <a:xfrm>
            <a:off x="3908090" y="1391508"/>
            <a:ext cx="2304000" cy="4074985"/>
            <a:chOff x="-2564091" y="1731373"/>
            <a:chExt cx="2304000" cy="4074985"/>
          </a:xfrm>
        </p:grpSpPr>
        <p:sp>
          <p:nvSpPr>
            <p:cNvPr id="130" name="Tip tekst">
              <a:extLst>
                <a:ext uri="{FF2B5EF4-FFF2-40B4-BE49-F238E27FC236}">
                  <a16:creationId xmlns:a16="http://schemas.microsoft.com/office/drawing/2014/main" id="{D7BB2FFC-8DBF-407F-8DB2-3AA87503BAF7}"/>
                </a:ext>
              </a:extLst>
            </p:cNvPr>
            <p:cNvSpPr txBox="1"/>
            <p:nvPr userDrawn="1"/>
          </p:nvSpPr>
          <p:spPr>
            <a:xfrm>
              <a:off x="-2564091" y="1731373"/>
              <a:ext cx="2304000" cy="387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Tekst opmaken</a:t>
              </a:r>
            </a:p>
            <a:p>
              <a:pPr>
                <a:lnSpc>
                  <a:spcPct val="100000"/>
                </a:lnSpc>
              </a:pPr>
              <a:endParaRPr lang="nl-NL" sz="1050" cap="all" baseline="0" noProof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tekstkaders zijn vijf stijlen ingesteld: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kiest een stijl door </a:t>
              </a:r>
              <a:r>
                <a:rPr lang="nl-NL" sz="1050" i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aan het begin van een alinea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te drukken: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Met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kies je de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volgende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stijl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Met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kies je de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vorige</a:t>
              </a: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stijl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kunt meerdere ‘sprongen’ tegelijk voor- of achteruit maken als je b.v. van stijl 1 naar stijl 4 wilt gaan. Je drukt dan aan het begin van een alinea meerdere keren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829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1" i="1" u="none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Tip</a:t>
              </a:r>
              <a:r>
                <a:rPr lang="nl-NL" sz="1050" b="1" i="1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</a:t>
              </a:r>
              <a:r>
                <a:rPr lang="nl-NL" sz="1050" b="0" i="1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plaats van de Tab-toets kun je ook deze knoppen gebruiken (op de Start-tab):</a:t>
              </a:r>
            </a:p>
          </p:txBody>
        </p:sp>
        <p:pic>
          <p:nvPicPr>
            <p:cNvPr id="131" name="Icon Inspringen">
              <a:extLst>
                <a:ext uri="{FF2B5EF4-FFF2-40B4-BE49-F238E27FC236}">
                  <a16:creationId xmlns:a16="http://schemas.microsoft.com/office/drawing/2014/main" id="{CF43F927-00B0-4D5B-B697-0D4CC3EA5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63475" y="5628215"/>
              <a:ext cx="419158" cy="178143"/>
            </a:xfrm>
            <a:prstGeom prst="rect">
              <a:avLst/>
            </a:prstGeom>
          </p:spPr>
        </p:pic>
        <p:cxnSp>
          <p:nvCxnSpPr>
            <p:cNvPr id="132" name="Lijn">
              <a:extLst>
                <a:ext uri="{FF2B5EF4-FFF2-40B4-BE49-F238E27FC236}">
                  <a16:creationId xmlns:a16="http://schemas.microsoft.com/office/drawing/2014/main" id="{55783685-606D-41B5-B8A6-C63AC95E38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64091" y="192386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Screenprint stijlen">
              <a:extLst>
                <a:ext uri="{FF2B5EF4-FFF2-40B4-BE49-F238E27FC236}">
                  <a16:creationId xmlns:a16="http://schemas.microsoft.com/office/drawing/2014/main" id="{86BD6095-FD1D-4D21-8E99-06BCB4E7C8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424850" y="2292251"/>
              <a:ext cx="1299921" cy="790317"/>
            </a:xfrm>
            <a:prstGeom prst="rect">
              <a:avLst/>
            </a:prstGeom>
          </p:spPr>
        </p:pic>
      </p:grpSp>
      <p:grpSp>
        <p:nvGrpSpPr>
          <p:cNvPr id="134" name="Tip Foto instellen">
            <a:extLst>
              <a:ext uri="{FF2B5EF4-FFF2-40B4-BE49-F238E27FC236}">
                <a16:creationId xmlns:a16="http://schemas.microsoft.com/office/drawing/2014/main" id="{36DEFC1B-2E82-48C4-A6CC-F2001A75A195}"/>
              </a:ext>
            </a:extLst>
          </p:cNvPr>
          <p:cNvGrpSpPr/>
          <p:nvPr userDrawn="1"/>
        </p:nvGrpSpPr>
        <p:grpSpPr>
          <a:xfrm>
            <a:off x="6641622" y="1391508"/>
            <a:ext cx="2304000" cy="5009064"/>
            <a:chOff x="6633481" y="1391507"/>
            <a:chExt cx="2304000" cy="5009064"/>
          </a:xfrm>
        </p:grpSpPr>
        <p:sp>
          <p:nvSpPr>
            <p:cNvPr id="135" name="Tip tekst">
              <a:extLst>
                <a:ext uri="{FF2B5EF4-FFF2-40B4-BE49-F238E27FC236}">
                  <a16:creationId xmlns:a16="http://schemas.microsoft.com/office/drawing/2014/main" id="{DAFF4126-7BC9-40F2-A4AD-0897615BC5FC}"/>
                </a:ext>
              </a:extLst>
            </p:cNvPr>
            <p:cNvSpPr txBox="1"/>
            <p:nvPr userDrawn="1"/>
          </p:nvSpPr>
          <p:spPr>
            <a:xfrm>
              <a:off x="6633481" y="1391507"/>
              <a:ext cx="2304000" cy="5009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algn="l" defTabSz="531979" rtl="0" eaLnBrk="1" latinLnBrk="0" hangingPunct="1"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Foto instellen</a:t>
              </a:r>
            </a:p>
            <a:p>
              <a:pPr marL="0" algn="l" defTabSz="531979" rtl="0" eaLnBrk="1" latinLnBrk="0" hangingPunct="1">
                <a:lnSpc>
                  <a:spcPct val="100000"/>
                </a:lnSpc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Een fotokader wordt altijd vanuit het midden van de gekozen foto gevuld. 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je een ander gedeelte van de foto wilt zien, gebruik je de functie ‘bijsnijden’: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Bijsnijden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Nu kun je de foto bewegen en daarmee het gewenste deel in beeld schuiven. Ook kun je de foto vergroten/ verkleinen door met de ronde witte greepjes in de hoeken te slepen.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naast het kader om de bijsnijden-functie te verlaten.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Andere foto kiezen</a:t>
              </a: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Druk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[Delete]</a:t>
              </a: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Kies een nieuwe foto volgens de aanwijzingen.</a:t>
              </a:r>
            </a:p>
          </p:txBody>
        </p:sp>
        <p:cxnSp>
          <p:nvCxnSpPr>
            <p:cNvPr id="136" name="Lijn">
              <a:extLst>
                <a:ext uri="{FF2B5EF4-FFF2-40B4-BE49-F238E27FC236}">
                  <a16:creationId xmlns:a16="http://schemas.microsoft.com/office/drawing/2014/main" id="{A8E43A82-FA65-4B50-9828-C4740E9E74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Lijn">
              <a:extLst>
                <a:ext uri="{FF2B5EF4-FFF2-40B4-BE49-F238E27FC236}">
                  <a16:creationId xmlns:a16="http://schemas.microsoft.com/office/drawing/2014/main" id="{0150E791-AE56-48CE-BD8B-44B868408D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5127989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Icon Bijsnijden" descr="Afbeelding met tafel&#10;&#10;Automatisch gegenereerde beschrijving">
              <a:extLst>
                <a:ext uri="{FF2B5EF4-FFF2-40B4-BE49-F238E27FC236}">
                  <a16:creationId xmlns:a16="http://schemas.microsoft.com/office/drawing/2014/main" id="{4B64F629-3218-474E-A1F5-909319BB8D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542" y="2948859"/>
              <a:ext cx="562053" cy="724001"/>
            </a:xfrm>
            <a:prstGeom prst="rect">
              <a:avLst/>
            </a:prstGeom>
          </p:spPr>
        </p:pic>
        <p:pic>
          <p:nvPicPr>
            <p:cNvPr id="139" name="Icon Opnieuw instellen">
              <a:extLst>
                <a:ext uri="{FF2B5EF4-FFF2-40B4-BE49-F238E27FC236}">
                  <a16:creationId xmlns:a16="http://schemas.microsoft.com/office/drawing/2014/main" id="{ECEAD7ED-CCA4-47A3-9804-4095FAD53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014" y="5743449"/>
              <a:ext cx="1181265" cy="257211"/>
            </a:xfrm>
            <a:prstGeom prst="rect">
              <a:avLst/>
            </a:prstGeom>
          </p:spPr>
        </p:pic>
      </p:grpSp>
      <p:grpSp>
        <p:nvGrpSpPr>
          <p:cNvPr id="140" name="Tip Dia herstellen">
            <a:extLst>
              <a:ext uri="{FF2B5EF4-FFF2-40B4-BE49-F238E27FC236}">
                <a16:creationId xmlns:a16="http://schemas.microsoft.com/office/drawing/2014/main" id="{50F5CC48-804D-426E-8495-1935FB72D7E5}"/>
              </a:ext>
            </a:extLst>
          </p:cNvPr>
          <p:cNvGrpSpPr/>
          <p:nvPr userDrawn="1"/>
        </p:nvGrpSpPr>
        <p:grpSpPr>
          <a:xfrm>
            <a:off x="9375155" y="1391510"/>
            <a:ext cx="2304000" cy="4201150"/>
            <a:chOff x="9375155" y="1391507"/>
            <a:chExt cx="2304000" cy="4201150"/>
          </a:xfrm>
        </p:grpSpPr>
        <p:sp>
          <p:nvSpPr>
            <p:cNvPr id="141" name="Tip tekst">
              <a:extLst>
                <a:ext uri="{FF2B5EF4-FFF2-40B4-BE49-F238E27FC236}">
                  <a16:creationId xmlns:a16="http://schemas.microsoft.com/office/drawing/2014/main" id="{F03604F6-D217-4100-8DC7-447C5DF07B76}"/>
                </a:ext>
              </a:extLst>
            </p:cNvPr>
            <p:cNvSpPr txBox="1"/>
            <p:nvPr userDrawn="1"/>
          </p:nvSpPr>
          <p:spPr>
            <a:xfrm>
              <a:off x="9375155" y="1391507"/>
              <a:ext cx="2304000" cy="4201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Dia herstellen</a:t>
              </a:r>
            </a:p>
            <a:p>
              <a:pPr>
                <a:lnSpc>
                  <a:spcPct val="100000"/>
                </a:lnSpc>
              </a:pPr>
              <a:endParaRPr lang="nl-NL" sz="1050" b="0" cap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de dia-elementen niet (meer) op de juiste manier (over elkaar) liggen kun je de dia-indeling herstellen: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1: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Verwijder eerst de bijsnijdingen van foto’s op deze dia (anders raken ze in STAP 2 verloren):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Klik op de foto.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Afbeeldingen comprimeren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Bijgesneden gebieden van afbeeldingen verwijderen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en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Standaardresolutie gebruiken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Sluit af met een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2: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142" name="Lijn">
              <a:extLst>
                <a:ext uri="{FF2B5EF4-FFF2-40B4-BE49-F238E27FC236}">
                  <a16:creationId xmlns:a16="http://schemas.microsoft.com/office/drawing/2014/main" id="{ECE3DE52-C3EA-4DC1-B3F9-EEA3DBCEEE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75155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Icon Afbeeldingen comprimeren">
              <a:extLst>
                <a:ext uri="{FF2B5EF4-FFF2-40B4-BE49-F238E27FC236}">
                  <a16:creationId xmlns:a16="http://schemas.microsoft.com/office/drawing/2014/main" id="{242BF795-21CD-4CB0-B783-A5078CF86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9511434" y="3464874"/>
              <a:ext cx="1705213" cy="228632"/>
            </a:xfrm>
            <a:prstGeom prst="rect">
              <a:avLst/>
            </a:prstGeom>
          </p:spPr>
        </p:pic>
        <p:pic>
          <p:nvPicPr>
            <p:cNvPr id="144" name="Icon Opnieuw instellen">
              <a:extLst>
                <a:ext uri="{FF2B5EF4-FFF2-40B4-BE49-F238E27FC236}">
                  <a16:creationId xmlns:a16="http://schemas.microsoft.com/office/drawing/2014/main" id="{0F159EE5-0DB6-44B4-B1E3-B600765D8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170" y="4937066"/>
              <a:ext cx="1181265" cy="257211"/>
            </a:xfrm>
            <a:prstGeom prst="rect">
              <a:avLst/>
            </a:prstGeom>
          </p:spPr>
        </p:pic>
      </p:grpSp>
      <p:sp>
        <p:nvSpPr>
          <p:cNvPr id="145" name="Tijdelijke aanduiding voor datum 1">
            <a:extLst>
              <a:ext uri="{FF2B5EF4-FFF2-40B4-BE49-F238E27FC236}">
                <a16:creationId xmlns:a16="http://schemas.microsoft.com/office/drawing/2014/main" id="{3FFF70E0-9C62-42C0-999D-79C01874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84432" y="6695008"/>
            <a:ext cx="360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EA19CCE0-BDA6-4476-8DB9-F745240FEF3B}" type="datetime4">
              <a:rPr lang="nl-NL" smtClean="0"/>
              <a:t>27 november 2023</a:t>
            </a:fld>
            <a:endParaRPr lang="nl-NL" dirty="0"/>
          </a:p>
        </p:txBody>
      </p:sp>
      <p:sp>
        <p:nvSpPr>
          <p:cNvPr id="146" name="Tijdelijke aanduiding voor voettekst 2">
            <a:extLst>
              <a:ext uri="{FF2B5EF4-FFF2-40B4-BE49-F238E27FC236}">
                <a16:creationId xmlns:a16="http://schemas.microsoft.com/office/drawing/2014/main" id="{C970C9C0-2814-41BA-938D-B4F9E5E4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4432" y="6695010"/>
            <a:ext cx="36000" cy="9079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Titel van de presentatie via &gt;Invoegen &gt;Koptekst en voettekst</a:t>
            </a:r>
          </a:p>
        </p:txBody>
      </p:sp>
      <p:sp>
        <p:nvSpPr>
          <p:cNvPr id="147" name="Tijdelijke aanduiding voor dianummer 3">
            <a:extLst>
              <a:ext uri="{FF2B5EF4-FFF2-40B4-BE49-F238E27FC236}">
                <a16:creationId xmlns:a16="http://schemas.microsoft.com/office/drawing/2014/main" id="{0B7FD4F4-2E28-41DA-B738-FB098BA4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432" y="6695008"/>
            <a:ext cx="36000" cy="1692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B8626174-7854-4699-ADD6-1A80D8049B5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8" name="Titel 4">
            <a:extLst>
              <a:ext uri="{FF2B5EF4-FFF2-40B4-BE49-F238E27FC236}">
                <a16:creationId xmlns:a16="http://schemas.microsoft.com/office/drawing/2014/main" id="{D1AB2F9D-80F5-47D5-B03F-079A6920C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0" y="-228203"/>
            <a:ext cx="360000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947006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61054"/>
            <a:ext cx="7077900" cy="3085546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70779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05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03897"/>
            <a:ext cx="5592000" cy="3310977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9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55920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81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03897"/>
            <a:ext cx="5592000" cy="3310977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9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55920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634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9234000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B7ECB6D-C628-ACE6-6350-2BF54B14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73896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76D0AED-52EA-FBDD-A426-F180EA0B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0580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0814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2027BD83-0B68-49C9-8A84-818C4FAEB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7629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1D1E2FA-DA40-72C9-7BEF-E4AF15FE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87643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359772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56A9843E-3E2C-6619-59E2-6C606C132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FB515A-8436-3E4F-B691-8B498C0E94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8DE415-0CFD-E991-85DD-E736832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1" y="518991"/>
            <a:ext cx="5359772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282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482286" cy="5343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D26FFB97-8597-7672-4407-30CAE9694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5734315"/>
            <a:ext cx="9234000" cy="79031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[bijschrift]</a:t>
            </a:r>
          </a:p>
        </p:txBody>
      </p:sp>
    </p:spTree>
    <p:extLst>
      <p:ext uri="{BB962C8B-B14F-4D97-AF65-F5344CB8AC3E}">
        <p14:creationId xmlns:p14="http://schemas.microsoft.com/office/powerpoint/2010/main" val="3043831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1474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75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332E17D6-3DB9-EB51-65F8-A896A507C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445650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759598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9456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582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6328231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922171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7077900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3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9234000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B7ECB6D-C628-ACE6-6350-2BF54B14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8440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9257" y="0"/>
            <a:ext cx="6342743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6236165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1582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48228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Om een foto op de achtergrond te plaatsen: selecteer het grijze vlak en kies &gt;Invoegen &gt;Afbeeldingen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1365250"/>
            <a:ext cx="9013372" cy="4127500"/>
          </a:xfrm>
        </p:spPr>
        <p:txBody>
          <a:bodyPr tIns="288000" anchor="ctr" anchorCtr="0"/>
          <a:lstStyle>
            <a:lvl1pPr algn="ctr">
              <a:lnSpc>
                <a:spcPct val="5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3779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0E5990-FFC3-472F-A20B-378EEEE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587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01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68757D47-0F61-FCDE-D6FA-689B96DDFB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</p:spTree>
    <p:extLst>
      <p:ext uri="{BB962C8B-B14F-4D97-AF65-F5344CB8AC3E}">
        <p14:creationId xmlns:p14="http://schemas.microsoft.com/office/powerpoint/2010/main" val="2193410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12">
            <a:extLst>
              <a:ext uri="{FF2B5EF4-FFF2-40B4-BE49-F238E27FC236}">
                <a16:creationId xmlns:a16="http://schemas.microsoft.com/office/drawing/2014/main" id="{A808A93F-560F-43AA-1AA1-130C8ACF32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28591" y="0"/>
            <a:ext cx="7063409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</p:spTree>
    <p:extLst>
      <p:ext uri="{BB962C8B-B14F-4D97-AF65-F5344CB8AC3E}">
        <p14:creationId xmlns:p14="http://schemas.microsoft.com/office/powerpoint/2010/main" val="1564564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">
            <a:extLst>
              <a:ext uri="{FF2B5EF4-FFF2-40B4-BE49-F238E27FC236}">
                <a16:creationId xmlns:a16="http://schemas.microsoft.com/office/drawing/2014/main" id="{9832AF1D-3B01-4FCA-BD0E-9FC69B177B89}"/>
              </a:ext>
            </a:extLst>
          </p:cNvPr>
          <p:cNvSpPr txBox="1"/>
          <p:nvPr userDrawn="1"/>
        </p:nvSpPr>
        <p:spPr>
          <a:xfrm>
            <a:off x="1080002" y="540003"/>
            <a:ext cx="2121117" cy="6154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defTabSz="1177226">
              <a:lnSpc>
                <a:spcPct val="100000"/>
              </a:lnSpc>
              <a:spcBef>
                <a:spcPct val="0"/>
              </a:spcBef>
              <a:buNone/>
              <a:defRPr sz="4000" b="1" cap="none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999" dirty="0">
                <a:latin typeface="Calibri Light" panose="020F0302020204030204" pitchFamily="34" charset="0"/>
                <a:cs typeface="Calibri Light" panose="020F0302020204030204" pitchFamily="34" charset="0"/>
              </a:rPr>
              <a:t>Tips</a:t>
            </a:r>
          </a:p>
        </p:txBody>
      </p:sp>
      <p:grpSp>
        <p:nvGrpSpPr>
          <p:cNvPr id="122" name="Tip Nieuwe dia">
            <a:extLst>
              <a:ext uri="{FF2B5EF4-FFF2-40B4-BE49-F238E27FC236}">
                <a16:creationId xmlns:a16="http://schemas.microsoft.com/office/drawing/2014/main" id="{2F3A47AE-5DF6-4111-8B0C-0399D4275924}"/>
              </a:ext>
            </a:extLst>
          </p:cNvPr>
          <p:cNvGrpSpPr/>
          <p:nvPr userDrawn="1"/>
        </p:nvGrpSpPr>
        <p:grpSpPr>
          <a:xfrm>
            <a:off x="1114089" y="1391510"/>
            <a:ext cx="2304000" cy="2723826"/>
            <a:chOff x="-2545133" y="2057057"/>
            <a:chExt cx="2304000" cy="2723826"/>
          </a:xfrm>
        </p:grpSpPr>
        <p:sp>
          <p:nvSpPr>
            <p:cNvPr id="123" name="Tip tekst">
              <a:extLst>
                <a:ext uri="{FF2B5EF4-FFF2-40B4-BE49-F238E27FC236}">
                  <a16:creationId xmlns:a16="http://schemas.microsoft.com/office/drawing/2014/main" id="{76D67B95-38B3-4D3A-AEA9-4A12D55E48B7}"/>
                </a:ext>
              </a:extLst>
            </p:cNvPr>
            <p:cNvSpPr txBox="1"/>
            <p:nvPr userDrawn="1"/>
          </p:nvSpPr>
          <p:spPr>
            <a:xfrm>
              <a:off x="-2545133" y="2057057"/>
              <a:ext cx="2304000" cy="2423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Nieuwe</a:t>
              </a:r>
              <a:r>
                <a:rPr lang="nl-NL" sz="1050" b="1" baseline="0" noProof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dia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het tekstje onder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het pictogram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Nieuwe dia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Andere indeling voor huidige dia</a:t>
              </a:r>
            </a:p>
            <a:p>
              <a:pPr>
                <a:lnSpc>
                  <a:spcPct val="100000"/>
                </a:lnSpc>
              </a:pPr>
              <a:endParaRPr lang="nl-NL" sz="1050" b="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Indeling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</p:txBody>
        </p:sp>
        <p:pic>
          <p:nvPicPr>
            <p:cNvPr id="124" name="Icon Nieuwe dia">
              <a:extLst>
                <a:ext uri="{FF2B5EF4-FFF2-40B4-BE49-F238E27FC236}">
                  <a16:creationId xmlns:a16="http://schemas.microsoft.com/office/drawing/2014/main" id="{7514B464-40D9-4395-B242-8B1A8E5A6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03707" y="2776092"/>
              <a:ext cx="495369" cy="762106"/>
            </a:xfrm>
            <a:prstGeom prst="rect">
              <a:avLst/>
            </a:prstGeom>
          </p:spPr>
        </p:pic>
        <p:sp>
          <p:nvSpPr>
            <p:cNvPr id="125" name="Pijl">
              <a:extLst>
                <a:ext uri="{FF2B5EF4-FFF2-40B4-BE49-F238E27FC236}">
                  <a16:creationId xmlns:a16="http://schemas.microsoft.com/office/drawing/2014/main" id="{764757AD-2B56-4485-A16B-AA17D099C223}"/>
                </a:ext>
              </a:extLst>
            </p:cNvPr>
            <p:cNvSpPr/>
            <p:nvPr userDrawn="1"/>
          </p:nvSpPr>
          <p:spPr>
            <a:xfrm>
              <a:off x="-1498911" y="3213945"/>
              <a:ext cx="606634" cy="181070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00" dirty="0">
                <a:solidFill>
                  <a:schemeClr val="tx1"/>
                </a:solidFill>
              </a:endParaRPr>
            </a:p>
          </p:txBody>
        </p:sp>
        <p:pic>
          <p:nvPicPr>
            <p:cNvPr id="126" name="Icon Indeling">
              <a:extLst>
                <a:ext uri="{FF2B5EF4-FFF2-40B4-BE49-F238E27FC236}">
                  <a16:creationId xmlns:a16="http://schemas.microsoft.com/office/drawing/2014/main" id="{087A846B-EA89-4B54-A854-EC14B1370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52470" y="4552251"/>
              <a:ext cx="838317" cy="228632"/>
            </a:xfrm>
            <a:prstGeom prst="rect">
              <a:avLst/>
            </a:prstGeom>
          </p:spPr>
        </p:pic>
        <p:cxnSp>
          <p:nvCxnSpPr>
            <p:cNvPr id="127" name="Lijn">
              <a:extLst>
                <a:ext uri="{FF2B5EF4-FFF2-40B4-BE49-F238E27FC236}">
                  <a16:creationId xmlns:a16="http://schemas.microsoft.com/office/drawing/2014/main" id="{EEEAE59C-FEF7-4ADA-9FDC-3CE8BDF07E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224955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Lijn">
              <a:extLst>
                <a:ext uri="{FF2B5EF4-FFF2-40B4-BE49-F238E27FC236}">
                  <a16:creationId xmlns:a16="http://schemas.microsoft.com/office/drawing/2014/main" id="{DCE5BD24-CCFA-4DB5-A414-B10E7DB9B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418687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Tip Tekst opmaken">
            <a:extLst>
              <a:ext uri="{FF2B5EF4-FFF2-40B4-BE49-F238E27FC236}">
                <a16:creationId xmlns:a16="http://schemas.microsoft.com/office/drawing/2014/main" id="{72553A87-E6DE-4AC8-ADFF-F96D4DE43FE9}"/>
              </a:ext>
            </a:extLst>
          </p:cNvPr>
          <p:cNvGrpSpPr/>
          <p:nvPr userDrawn="1"/>
        </p:nvGrpSpPr>
        <p:grpSpPr>
          <a:xfrm>
            <a:off x="3908090" y="1391508"/>
            <a:ext cx="2304000" cy="4074985"/>
            <a:chOff x="-2564091" y="1731373"/>
            <a:chExt cx="2304000" cy="4074985"/>
          </a:xfrm>
        </p:grpSpPr>
        <p:sp>
          <p:nvSpPr>
            <p:cNvPr id="130" name="Tip tekst">
              <a:extLst>
                <a:ext uri="{FF2B5EF4-FFF2-40B4-BE49-F238E27FC236}">
                  <a16:creationId xmlns:a16="http://schemas.microsoft.com/office/drawing/2014/main" id="{D7BB2FFC-8DBF-407F-8DB2-3AA87503BAF7}"/>
                </a:ext>
              </a:extLst>
            </p:cNvPr>
            <p:cNvSpPr txBox="1"/>
            <p:nvPr userDrawn="1"/>
          </p:nvSpPr>
          <p:spPr>
            <a:xfrm>
              <a:off x="-2564091" y="1731373"/>
              <a:ext cx="2304000" cy="387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Tekst opmaken</a:t>
              </a:r>
            </a:p>
            <a:p>
              <a:pPr>
                <a:lnSpc>
                  <a:spcPct val="100000"/>
                </a:lnSpc>
              </a:pPr>
              <a:endParaRPr lang="nl-NL" sz="1050" cap="all" baseline="0" noProof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tekstkaders zijn vijf stijlen ingesteld: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kiest een stijl door </a:t>
              </a:r>
              <a:r>
                <a:rPr lang="nl-NL" sz="1050" i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aan het begin van een alinea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te drukken: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Met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kies je de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volgende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stijl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Met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kies je de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vorige</a:t>
              </a: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stijl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kunt meerdere ‘sprongen’ tegelijk voor- of achteruit maken als je b.v. van stijl 1 naar stijl 4 wilt gaan. Je drukt dan aan het begin van een alinea meerdere keren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829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1" i="1" u="none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Tip</a:t>
              </a:r>
              <a:r>
                <a:rPr lang="nl-NL" sz="1050" b="1" i="1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</a:t>
              </a:r>
              <a:r>
                <a:rPr lang="nl-NL" sz="1050" b="0" i="1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plaats van de Tab-toets kun je ook deze knoppen gebruiken (op de Start-tab):</a:t>
              </a:r>
            </a:p>
          </p:txBody>
        </p:sp>
        <p:pic>
          <p:nvPicPr>
            <p:cNvPr id="131" name="Icon Inspringen">
              <a:extLst>
                <a:ext uri="{FF2B5EF4-FFF2-40B4-BE49-F238E27FC236}">
                  <a16:creationId xmlns:a16="http://schemas.microsoft.com/office/drawing/2014/main" id="{CF43F927-00B0-4D5B-B697-0D4CC3EA5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63475" y="5628215"/>
              <a:ext cx="419158" cy="178143"/>
            </a:xfrm>
            <a:prstGeom prst="rect">
              <a:avLst/>
            </a:prstGeom>
          </p:spPr>
        </p:pic>
        <p:cxnSp>
          <p:nvCxnSpPr>
            <p:cNvPr id="132" name="Lijn">
              <a:extLst>
                <a:ext uri="{FF2B5EF4-FFF2-40B4-BE49-F238E27FC236}">
                  <a16:creationId xmlns:a16="http://schemas.microsoft.com/office/drawing/2014/main" id="{55783685-606D-41B5-B8A6-C63AC95E38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64091" y="192386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Screenprint stijlen">
              <a:extLst>
                <a:ext uri="{FF2B5EF4-FFF2-40B4-BE49-F238E27FC236}">
                  <a16:creationId xmlns:a16="http://schemas.microsoft.com/office/drawing/2014/main" id="{86BD6095-FD1D-4D21-8E99-06BCB4E7C8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424850" y="2292251"/>
              <a:ext cx="1299921" cy="790317"/>
            </a:xfrm>
            <a:prstGeom prst="rect">
              <a:avLst/>
            </a:prstGeom>
          </p:spPr>
        </p:pic>
      </p:grpSp>
      <p:grpSp>
        <p:nvGrpSpPr>
          <p:cNvPr id="134" name="Tip Foto instellen">
            <a:extLst>
              <a:ext uri="{FF2B5EF4-FFF2-40B4-BE49-F238E27FC236}">
                <a16:creationId xmlns:a16="http://schemas.microsoft.com/office/drawing/2014/main" id="{36DEFC1B-2E82-48C4-A6CC-F2001A75A195}"/>
              </a:ext>
            </a:extLst>
          </p:cNvPr>
          <p:cNvGrpSpPr/>
          <p:nvPr userDrawn="1"/>
        </p:nvGrpSpPr>
        <p:grpSpPr>
          <a:xfrm>
            <a:off x="6641622" y="1391508"/>
            <a:ext cx="2304000" cy="5009064"/>
            <a:chOff x="6633481" y="1391507"/>
            <a:chExt cx="2304000" cy="5009064"/>
          </a:xfrm>
        </p:grpSpPr>
        <p:sp>
          <p:nvSpPr>
            <p:cNvPr id="135" name="Tip tekst">
              <a:extLst>
                <a:ext uri="{FF2B5EF4-FFF2-40B4-BE49-F238E27FC236}">
                  <a16:creationId xmlns:a16="http://schemas.microsoft.com/office/drawing/2014/main" id="{DAFF4126-7BC9-40F2-A4AD-0897615BC5FC}"/>
                </a:ext>
              </a:extLst>
            </p:cNvPr>
            <p:cNvSpPr txBox="1"/>
            <p:nvPr userDrawn="1"/>
          </p:nvSpPr>
          <p:spPr>
            <a:xfrm>
              <a:off x="6633481" y="1391507"/>
              <a:ext cx="2304000" cy="5009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algn="l" defTabSz="531979" rtl="0" eaLnBrk="1" latinLnBrk="0" hangingPunct="1"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Foto instellen</a:t>
              </a:r>
            </a:p>
            <a:p>
              <a:pPr marL="0" algn="l" defTabSz="531979" rtl="0" eaLnBrk="1" latinLnBrk="0" hangingPunct="1">
                <a:lnSpc>
                  <a:spcPct val="100000"/>
                </a:lnSpc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Een fotokader wordt altijd vanuit het midden van de gekozen foto gevuld. 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je een ander gedeelte van de foto wilt zien, gebruik je de functie ‘bijsnijden’: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Bijsnijden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Nu kun je de foto bewegen en daarmee het gewenste deel in beeld schuiven. Ook kun je de foto vergroten/ verkleinen door met de ronde witte greepjes in de hoeken te slepen.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naast het kader om de bijsnijden-functie te verlaten.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Andere foto kiezen</a:t>
              </a: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Druk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[Delete]</a:t>
              </a: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Kies een nieuwe foto volgens de aanwijzingen.</a:t>
              </a:r>
            </a:p>
          </p:txBody>
        </p:sp>
        <p:cxnSp>
          <p:nvCxnSpPr>
            <p:cNvPr id="136" name="Lijn">
              <a:extLst>
                <a:ext uri="{FF2B5EF4-FFF2-40B4-BE49-F238E27FC236}">
                  <a16:creationId xmlns:a16="http://schemas.microsoft.com/office/drawing/2014/main" id="{A8E43A82-FA65-4B50-9828-C4740E9E74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Lijn">
              <a:extLst>
                <a:ext uri="{FF2B5EF4-FFF2-40B4-BE49-F238E27FC236}">
                  <a16:creationId xmlns:a16="http://schemas.microsoft.com/office/drawing/2014/main" id="{0150E791-AE56-48CE-BD8B-44B868408D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5127989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Icon Bijsnijden" descr="Afbeelding met tafel&#10;&#10;Automatisch gegenereerde beschrijving">
              <a:extLst>
                <a:ext uri="{FF2B5EF4-FFF2-40B4-BE49-F238E27FC236}">
                  <a16:creationId xmlns:a16="http://schemas.microsoft.com/office/drawing/2014/main" id="{4B64F629-3218-474E-A1F5-909319BB8D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542" y="2948859"/>
              <a:ext cx="562053" cy="724001"/>
            </a:xfrm>
            <a:prstGeom prst="rect">
              <a:avLst/>
            </a:prstGeom>
          </p:spPr>
        </p:pic>
        <p:pic>
          <p:nvPicPr>
            <p:cNvPr id="139" name="Icon Opnieuw instellen">
              <a:extLst>
                <a:ext uri="{FF2B5EF4-FFF2-40B4-BE49-F238E27FC236}">
                  <a16:creationId xmlns:a16="http://schemas.microsoft.com/office/drawing/2014/main" id="{ECEAD7ED-CCA4-47A3-9804-4095FAD53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014" y="5743449"/>
              <a:ext cx="1181265" cy="257211"/>
            </a:xfrm>
            <a:prstGeom prst="rect">
              <a:avLst/>
            </a:prstGeom>
          </p:spPr>
        </p:pic>
      </p:grpSp>
      <p:grpSp>
        <p:nvGrpSpPr>
          <p:cNvPr id="140" name="Tip Dia herstellen">
            <a:extLst>
              <a:ext uri="{FF2B5EF4-FFF2-40B4-BE49-F238E27FC236}">
                <a16:creationId xmlns:a16="http://schemas.microsoft.com/office/drawing/2014/main" id="{50F5CC48-804D-426E-8495-1935FB72D7E5}"/>
              </a:ext>
            </a:extLst>
          </p:cNvPr>
          <p:cNvGrpSpPr/>
          <p:nvPr userDrawn="1"/>
        </p:nvGrpSpPr>
        <p:grpSpPr>
          <a:xfrm>
            <a:off x="9375155" y="1391510"/>
            <a:ext cx="2304000" cy="4201150"/>
            <a:chOff x="9375155" y="1391507"/>
            <a:chExt cx="2304000" cy="4201150"/>
          </a:xfrm>
        </p:grpSpPr>
        <p:sp>
          <p:nvSpPr>
            <p:cNvPr id="141" name="Tip tekst">
              <a:extLst>
                <a:ext uri="{FF2B5EF4-FFF2-40B4-BE49-F238E27FC236}">
                  <a16:creationId xmlns:a16="http://schemas.microsoft.com/office/drawing/2014/main" id="{F03604F6-D217-4100-8DC7-447C5DF07B76}"/>
                </a:ext>
              </a:extLst>
            </p:cNvPr>
            <p:cNvSpPr txBox="1"/>
            <p:nvPr userDrawn="1"/>
          </p:nvSpPr>
          <p:spPr>
            <a:xfrm>
              <a:off x="9375155" y="1391507"/>
              <a:ext cx="2304000" cy="4201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Dia herstellen</a:t>
              </a:r>
            </a:p>
            <a:p>
              <a:pPr>
                <a:lnSpc>
                  <a:spcPct val="100000"/>
                </a:lnSpc>
              </a:pPr>
              <a:endParaRPr lang="nl-NL" sz="1050" b="0" cap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de dia-elementen niet (meer) op de juiste manier (over elkaar) liggen kun je de dia-indeling herstellen: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1: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Verwijder eerst de bijsnijdingen van foto’s op deze dia (anders raken ze in STAP 2 verloren):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Klik op de foto.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Afbeeldingen comprimeren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Bijgesneden gebieden van afbeeldingen verwijderen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en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Standaardresolutie gebruiken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Sluit af met een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2: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142" name="Lijn">
              <a:extLst>
                <a:ext uri="{FF2B5EF4-FFF2-40B4-BE49-F238E27FC236}">
                  <a16:creationId xmlns:a16="http://schemas.microsoft.com/office/drawing/2014/main" id="{ECE3DE52-C3EA-4DC1-B3F9-EEA3DBCEEE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75155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Icon Afbeeldingen comprimeren">
              <a:extLst>
                <a:ext uri="{FF2B5EF4-FFF2-40B4-BE49-F238E27FC236}">
                  <a16:creationId xmlns:a16="http://schemas.microsoft.com/office/drawing/2014/main" id="{242BF795-21CD-4CB0-B783-A5078CF86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9511434" y="3464874"/>
              <a:ext cx="1705213" cy="228632"/>
            </a:xfrm>
            <a:prstGeom prst="rect">
              <a:avLst/>
            </a:prstGeom>
          </p:spPr>
        </p:pic>
        <p:pic>
          <p:nvPicPr>
            <p:cNvPr id="144" name="Icon Opnieuw instellen">
              <a:extLst>
                <a:ext uri="{FF2B5EF4-FFF2-40B4-BE49-F238E27FC236}">
                  <a16:creationId xmlns:a16="http://schemas.microsoft.com/office/drawing/2014/main" id="{0F159EE5-0DB6-44B4-B1E3-B600765D8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170" y="4937066"/>
              <a:ext cx="1181265" cy="257211"/>
            </a:xfrm>
            <a:prstGeom prst="rect">
              <a:avLst/>
            </a:prstGeom>
          </p:spPr>
        </p:pic>
      </p:grpSp>
      <p:sp>
        <p:nvSpPr>
          <p:cNvPr id="145" name="Tijdelijke aanduiding voor datum 1">
            <a:extLst>
              <a:ext uri="{FF2B5EF4-FFF2-40B4-BE49-F238E27FC236}">
                <a16:creationId xmlns:a16="http://schemas.microsoft.com/office/drawing/2014/main" id="{3FFF70E0-9C62-42C0-999D-79C01874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84432" y="6695008"/>
            <a:ext cx="360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EA19CCE0-BDA6-4476-8DB9-F745240FEF3B}" type="datetime4">
              <a:rPr lang="nl-NL" smtClean="0"/>
              <a:t>27 november 2023</a:t>
            </a:fld>
            <a:endParaRPr lang="nl-NL" dirty="0"/>
          </a:p>
        </p:txBody>
      </p:sp>
      <p:sp>
        <p:nvSpPr>
          <p:cNvPr id="146" name="Tijdelijke aanduiding voor voettekst 2">
            <a:extLst>
              <a:ext uri="{FF2B5EF4-FFF2-40B4-BE49-F238E27FC236}">
                <a16:creationId xmlns:a16="http://schemas.microsoft.com/office/drawing/2014/main" id="{C970C9C0-2814-41BA-938D-B4F9E5E4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4432" y="6695010"/>
            <a:ext cx="36000" cy="9079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Titel van de presentatie via &gt;Invoegen &gt;Koptekst en voettekst</a:t>
            </a:r>
          </a:p>
        </p:txBody>
      </p:sp>
      <p:sp>
        <p:nvSpPr>
          <p:cNvPr id="147" name="Tijdelijke aanduiding voor dianummer 3">
            <a:extLst>
              <a:ext uri="{FF2B5EF4-FFF2-40B4-BE49-F238E27FC236}">
                <a16:creationId xmlns:a16="http://schemas.microsoft.com/office/drawing/2014/main" id="{0B7FD4F4-2E28-41DA-B738-FB098BA4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432" y="6695008"/>
            <a:ext cx="36000" cy="1692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B8626174-7854-4699-ADD6-1A80D8049B5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8" name="Titel 4">
            <a:extLst>
              <a:ext uri="{FF2B5EF4-FFF2-40B4-BE49-F238E27FC236}">
                <a16:creationId xmlns:a16="http://schemas.microsoft.com/office/drawing/2014/main" id="{D1AB2F9D-80F5-47D5-B03F-079A6920C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0" y="-228203"/>
            <a:ext cx="360000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816824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61054"/>
            <a:ext cx="7077900" cy="3085546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70779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306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03897"/>
            <a:ext cx="5592000" cy="3310977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9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55920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3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9234000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B7ECB6D-C628-ACE6-6350-2BF54B14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6016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76D0AED-52EA-FBDD-A426-F180EA0B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64421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76D0AED-52EA-FBDD-A426-F180EA0B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84604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0814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2027BD83-0B68-49C9-8A84-818C4FAEB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7629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1D1E2FA-DA40-72C9-7BEF-E4AF15FE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09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359772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56A9843E-3E2C-6619-59E2-6C606C132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FB515A-8436-3E4F-B691-8B498C0E94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8DE415-0CFD-E991-85DD-E736832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1" y="518991"/>
            <a:ext cx="5359772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1960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482286" cy="5343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D26FFB97-8597-7672-4407-30CAE9694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5734315"/>
            <a:ext cx="9234000" cy="79031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[bijschrift]</a:t>
            </a:r>
          </a:p>
        </p:txBody>
      </p:sp>
    </p:spTree>
    <p:extLst>
      <p:ext uri="{BB962C8B-B14F-4D97-AF65-F5344CB8AC3E}">
        <p14:creationId xmlns:p14="http://schemas.microsoft.com/office/powerpoint/2010/main" val="286196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638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75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332E17D6-3DB9-EB51-65F8-A896A507C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445650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1421489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9456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582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6328231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94467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7077900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25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9257" y="0"/>
            <a:ext cx="6342743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6236165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9392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48228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Om een foto op de achtergrond te plaatsen: selecteer het grijze vlak en kies &gt;Invoegen &gt;Afbeeldingen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1365250"/>
            <a:ext cx="9013372" cy="4127500"/>
          </a:xfrm>
        </p:spPr>
        <p:txBody>
          <a:bodyPr tIns="288000" anchor="ctr" anchorCtr="0"/>
          <a:lstStyle>
            <a:lvl1pPr algn="ctr">
              <a:lnSpc>
                <a:spcPct val="5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678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0814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2027BD83-0B68-49C9-8A84-818C4FAEB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7629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1D1E2FA-DA40-72C9-7BEF-E4AF15FE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50664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0E5990-FFC3-472F-A20B-378EEEE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7647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529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68757D47-0F61-FCDE-D6FA-689B96DDFB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</p:spTree>
    <p:extLst>
      <p:ext uri="{BB962C8B-B14F-4D97-AF65-F5344CB8AC3E}">
        <p14:creationId xmlns:p14="http://schemas.microsoft.com/office/powerpoint/2010/main" val="1607764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12">
            <a:extLst>
              <a:ext uri="{FF2B5EF4-FFF2-40B4-BE49-F238E27FC236}">
                <a16:creationId xmlns:a16="http://schemas.microsoft.com/office/drawing/2014/main" id="{A808A93F-560F-43AA-1AA1-130C8ACF32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28591" y="0"/>
            <a:ext cx="7063409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</p:spTree>
    <p:extLst>
      <p:ext uri="{BB962C8B-B14F-4D97-AF65-F5344CB8AC3E}">
        <p14:creationId xmlns:p14="http://schemas.microsoft.com/office/powerpoint/2010/main" val="1994276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61054"/>
            <a:ext cx="7077900" cy="3085546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70779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170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03897"/>
            <a:ext cx="5592000" cy="3310977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9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55920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9284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9234000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B7ECB6D-C628-ACE6-6350-2BF54B14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28832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76D0AED-52EA-FBDD-A426-F180EA0B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4768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0814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2027BD83-0B68-49C9-8A84-818C4FAEB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7629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1D1E2FA-DA40-72C9-7BEF-E4AF15FE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3966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359772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56A9843E-3E2C-6619-59E2-6C606C132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FB515A-8436-3E4F-B691-8B498C0E94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8DE415-0CFD-E991-85DD-E736832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1" y="518991"/>
            <a:ext cx="5359772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353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359772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56A9843E-3E2C-6619-59E2-6C606C132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FB515A-8436-3E4F-B691-8B498C0E94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8DE415-0CFD-E991-85DD-E736832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1" y="518991"/>
            <a:ext cx="5359772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638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482286" cy="5343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D26FFB97-8597-7672-4407-30CAE9694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5734315"/>
            <a:ext cx="9234000" cy="79031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[bijschrift]</a:t>
            </a:r>
          </a:p>
        </p:txBody>
      </p:sp>
    </p:spTree>
    <p:extLst>
      <p:ext uri="{BB962C8B-B14F-4D97-AF65-F5344CB8AC3E}">
        <p14:creationId xmlns:p14="http://schemas.microsoft.com/office/powerpoint/2010/main" val="17987438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088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75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332E17D6-3DB9-EB51-65F8-A896A507C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445650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4810309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9456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582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6328231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13314416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7077900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36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9257" y="0"/>
            <a:ext cx="6342743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6236165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003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48228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Om een foto op de achtergrond te plaatsen: selecteer het grijze vlak en kies &gt;Invoegen &gt;Afbeeldingen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1365250"/>
            <a:ext cx="9013372" cy="4127500"/>
          </a:xfrm>
        </p:spPr>
        <p:txBody>
          <a:bodyPr tIns="288000" anchor="ctr" anchorCtr="0"/>
          <a:lstStyle>
            <a:lvl1pPr algn="ctr">
              <a:lnSpc>
                <a:spcPct val="5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647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0E5990-FFC3-472F-A20B-378EEEE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67303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6202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68757D47-0F61-FCDE-D6FA-689B96DDFB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</p:spTree>
    <p:extLst>
      <p:ext uri="{BB962C8B-B14F-4D97-AF65-F5344CB8AC3E}">
        <p14:creationId xmlns:p14="http://schemas.microsoft.com/office/powerpoint/2010/main" val="343687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482286" cy="5343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D26FFB97-8597-7672-4407-30CAE9694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5734315"/>
            <a:ext cx="9234000" cy="79031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[bijschrift]</a:t>
            </a:r>
          </a:p>
        </p:txBody>
      </p:sp>
    </p:spTree>
    <p:extLst>
      <p:ext uri="{BB962C8B-B14F-4D97-AF65-F5344CB8AC3E}">
        <p14:creationId xmlns:p14="http://schemas.microsoft.com/office/powerpoint/2010/main" val="1157401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12">
            <a:extLst>
              <a:ext uri="{FF2B5EF4-FFF2-40B4-BE49-F238E27FC236}">
                <a16:creationId xmlns:a16="http://schemas.microsoft.com/office/drawing/2014/main" id="{A808A93F-560F-43AA-1AA1-130C8ACF32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28591" y="0"/>
            <a:ext cx="7063409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</p:spTree>
    <p:extLst>
      <p:ext uri="{BB962C8B-B14F-4D97-AF65-F5344CB8AC3E}">
        <p14:creationId xmlns:p14="http://schemas.microsoft.com/office/powerpoint/2010/main" val="24117169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B6CB3-EF9E-4ECE-B34D-3B6D9715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A6D5C8-CFE1-4505-AE1F-6EC66ABA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B06A30-A542-4EBC-8E81-878471FD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14EB-0329-44E2-8D4A-DC6F11786271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C42FAE-0246-418E-8058-E1BC4D99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EBBA80-79CB-4C42-AC68-888115DA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821B-F127-4F24-B204-65BC93498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1538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61054"/>
            <a:ext cx="7077900" cy="3085546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70779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64065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03897"/>
            <a:ext cx="5592000" cy="3310977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9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55920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521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9234000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B7ECB6D-C628-ACE6-6350-2BF54B14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31074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76D0AED-52EA-FBDD-A426-F180EA0B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38434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0814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2027BD83-0B68-49C9-8A84-818C4FAEB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7629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1D1E2FA-DA40-72C9-7BEF-E4AF15FE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363795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359772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56A9843E-3E2C-6619-59E2-6C606C132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FB515A-8436-3E4F-B691-8B498C0E94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8DE415-0CFD-E991-85DD-E736832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1" y="518991"/>
            <a:ext cx="5359772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891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482286" cy="5343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D26FFB97-8597-7672-4407-30CAE9694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5734315"/>
            <a:ext cx="9234000" cy="79031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[bijschrift]</a:t>
            </a:r>
          </a:p>
        </p:txBody>
      </p:sp>
    </p:spTree>
    <p:extLst>
      <p:ext uri="{BB962C8B-B14F-4D97-AF65-F5344CB8AC3E}">
        <p14:creationId xmlns:p14="http://schemas.microsoft.com/office/powerpoint/2010/main" val="17059910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37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06104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75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332E17D6-3DB9-EB51-65F8-A896A507C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445650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7324971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9456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582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6328231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402096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f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7077900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26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illustrat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9257" y="0"/>
            <a:ext cx="6342743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6236165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10569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48228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Om een foto op de achtergrond te plaatsen: selecteer het grijze vlak en kies &gt;Invoegen &gt;Afbeeldingen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1365250"/>
            <a:ext cx="9013372" cy="4127500"/>
          </a:xfrm>
        </p:spPr>
        <p:txBody>
          <a:bodyPr tIns="288000" anchor="ctr" anchorCtr="0"/>
          <a:lstStyle>
            <a:lvl1pPr algn="ctr">
              <a:lnSpc>
                <a:spcPct val="5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17603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0E5990-FFC3-472F-A20B-378EEEE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666458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8617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dankt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68757D47-0F61-FCDE-D6FA-689B96DDFB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Gemeente Groningen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Adres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101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40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40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400" spc="-100" baseline="0" dirty="0"/>
              <a:t>duurzaamgroningen.nl</a:t>
            </a:r>
          </a:p>
          <a:p>
            <a:pPr>
              <a:lnSpc>
                <a:spcPct val="94000"/>
              </a:lnSpc>
            </a:pPr>
            <a:endParaRPr lang="nl-NL" sz="1400" spc="-100" baseline="0" dirty="0"/>
          </a:p>
          <a:p>
            <a:pPr>
              <a:lnSpc>
                <a:spcPct val="94000"/>
              </a:lnSpc>
            </a:pPr>
            <a:r>
              <a:rPr lang="nl-NL" sz="1400" spc="-100" baseline="0" dirty="0"/>
              <a:t>Volg ons:</a:t>
            </a:r>
          </a:p>
        </p:txBody>
      </p:sp>
      <p:pic>
        <p:nvPicPr>
          <p:cNvPr id="5" name="Icon Instagram">
            <a:hlinkClick r:id="rId4"/>
            <a:extLst>
              <a:ext uri="{FF2B5EF4-FFF2-40B4-BE49-F238E27FC236}">
                <a16:creationId xmlns:a16="http://schemas.microsoft.com/office/drawing/2014/main" id="{0E851C1D-8506-9EF0-1C5F-FA47652227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90" y="6410629"/>
            <a:ext cx="236220" cy="236220"/>
          </a:xfrm>
          <a:prstGeom prst="rect">
            <a:avLst/>
          </a:prstGeom>
        </p:spPr>
      </p:pic>
      <p:pic>
        <p:nvPicPr>
          <p:cNvPr id="8" name="Icon Facebook">
            <a:hlinkClick r:id="rId6"/>
            <a:extLst>
              <a:ext uri="{FF2B5EF4-FFF2-40B4-BE49-F238E27FC236}">
                <a16:creationId xmlns:a16="http://schemas.microsoft.com/office/drawing/2014/main" id="{3D0D959E-E89E-A59A-518D-A405506F7E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57" y="6410619"/>
            <a:ext cx="236230" cy="236230"/>
          </a:xfrm>
          <a:prstGeom prst="rect">
            <a:avLst/>
          </a:prstGeom>
        </p:spPr>
      </p:pic>
      <p:pic>
        <p:nvPicPr>
          <p:cNvPr id="13" name="Icon LinkedIn">
            <a:hlinkClick r:id="rId8"/>
            <a:extLst>
              <a:ext uri="{FF2B5EF4-FFF2-40B4-BE49-F238E27FC236}">
                <a16:creationId xmlns:a16="http://schemas.microsoft.com/office/drawing/2014/main" id="{720366DB-F076-EB4D-CD31-1CA8E5707C5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03" y="6410619"/>
            <a:ext cx="236230" cy="2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dankt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12">
            <a:extLst>
              <a:ext uri="{FF2B5EF4-FFF2-40B4-BE49-F238E27FC236}">
                <a16:creationId xmlns:a16="http://schemas.microsoft.com/office/drawing/2014/main" id="{A808A93F-560F-43AA-1AA1-130C8ACF32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28591" y="0"/>
            <a:ext cx="7063409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  <p:sp>
        <p:nvSpPr>
          <p:cNvPr id="3" name="Adres">
            <a:extLst>
              <a:ext uri="{FF2B5EF4-FFF2-40B4-BE49-F238E27FC236}">
                <a16:creationId xmlns:a16="http://schemas.microsoft.com/office/drawing/2014/main" id="{5408A64D-C895-6CCA-AB12-FD09CB0FDDAF}"/>
              </a:ext>
            </a:extLst>
          </p:cNvPr>
          <p:cNvSpPr txBox="1"/>
          <p:nvPr userDrawn="1"/>
        </p:nvSpPr>
        <p:spPr>
          <a:xfrm>
            <a:off x="504000" y="5665304"/>
            <a:ext cx="5230878" cy="101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40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40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400" spc="-100" baseline="0" dirty="0"/>
              <a:t>duurzaamgroningen.nl</a:t>
            </a:r>
          </a:p>
          <a:p>
            <a:pPr>
              <a:lnSpc>
                <a:spcPct val="94000"/>
              </a:lnSpc>
            </a:pPr>
            <a:endParaRPr lang="nl-NL" sz="1400" spc="-100" baseline="0" dirty="0"/>
          </a:p>
          <a:p>
            <a:pPr>
              <a:lnSpc>
                <a:spcPct val="94000"/>
              </a:lnSpc>
            </a:pPr>
            <a:r>
              <a:rPr lang="nl-NL" sz="1400" spc="-100" baseline="0" dirty="0"/>
              <a:t>Volg ons:</a:t>
            </a:r>
          </a:p>
        </p:txBody>
      </p:sp>
      <p:pic>
        <p:nvPicPr>
          <p:cNvPr id="5" name="Icon Instagram">
            <a:hlinkClick r:id="rId4"/>
            <a:extLst>
              <a:ext uri="{FF2B5EF4-FFF2-40B4-BE49-F238E27FC236}">
                <a16:creationId xmlns:a16="http://schemas.microsoft.com/office/drawing/2014/main" id="{7D64840F-0474-EF3D-A43A-A986BCF14A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90" y="6410629"/>
            <a:ext cx="236220" cy="236220"/>
          </a:xfrm>
          <a:prstGeom prst="rect">
            <a:avLst/>
          </a:prstGeom>
        </p:spPr>
      </p:pic>
      <p:pic>
        <p:nvPicPr>
          <p:cNvPr id="6" name="Icon Facebook">
            <a:hlinkClick r:id="rId6"/>
            <a:extLst>
              <a:ext uri="{FF2B5EF4-FFF2-40B4-BE49-F238E27FC236}">
                <a16:creationId xmlns:a16="http://schemas.microsoft.com/office/drawing/2014/main" id="{125715F5-301A-41B9-6EA4-8408D8B8744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57" y="6410619"/>
            <a:ext cx="236230" cy="236230"/>
          </a:xfrm>
          <a:prstGeom prst="rect">
            <a:avLst/>
          </a:prstGeom>
        </p:spPr>
      </p:pic>
      <p:pic>
        <p:nvPicPr>
          <p:cNvPr id="8" name="Icon LinkedIn">
            <a:hlinkClick r:id="rId8"/>
            <a:extLst>
              <a:ext uri="{FF2B5EF4-FFF2-40B4-BE49-F238E27FC236}">
                <a16:creationId xmlns:a16="http://schemas.microsoft.com/office/drawing/2014/main" id="{D4AB1AF9-5132-8335-7BD0-46F97C183A8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03" y="6410619"/>
            <a:ext cx="236230" cy="2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848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B03E6-2160-4C45-ACC4-34EF1957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0E6C8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C0B6B9-141C-461C-9FC4-3EFF01735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C63452-94D8-4BFC-B67B-17CB0124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E592-536A-4C26-9C90-085F8D1E3927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E0DD00-CFCB-4510-804C-2C81A20E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F62E66-6BD0-40BA-BE9E-3CE2913D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DB2E-E487-407B-A412-E70025E092F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EDF3E03-DDCB-40B3-8405-6ADED52F7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2875"/>
            <a:ext cx="12192000" cy="3620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DD71F6E-303F-4B87-9294-08E15564C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6206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1DD01E1-9FF1-4217-9983-42D8C0CBF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67" t="41347" r="30406" b="28371"/>
          <a:stretch/>
        </p:blipFill>
        <p:spPr>
          <a:xfrm>
            <a:off x="3215846" y="0"/>
            <a:ext cx="877623" cy="362070"/>
          </a:xfrm>
          <a:prstGeom prst="rect">
            <a:avLst/>
          </a:prstGeom>
        </p:spPr>
      </p:pic>
      <p:pic>
        <p:nvPicPr>
          <p:cNvPr id="43" name="Afbeelding 4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822483F-9AEA-45FF-B3E5-7BA111BB86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82" y="4378187"/>
            <a:ext cx="1551435" cy="801626"/>
          </a:xfrm>
          <a:prstGeom prst="rect">
            <a:avLst/>
          </a:prstGeom>
        </p:spPr>
      </p:pic>
      <p:pic>
        <p:nvPicPr>
          <p:cNvPr id="51" name="Afbeelding 50" descr="Afbeelding met tekst, teken&#10;&#10;Automatisch gegenereerde beschrijving">
            <a:extLst>
              <a:ext uri="{FF2B5EF4-FFF2-40B4-BE49-F238E27FC236}">
                <a16:creationId xmlns:a16="http://schemas.microsoft.com/office/drawing/2014/main" id="{635785AE-75CE-479F-932F-B34083BA0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07" y="6518307"/>
            <a:ext cx="602293" cy="31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75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332E17D6-3DB9-EB51-65F8-A896A507C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445650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418808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8991"/>
            <a:ext cx="9232923" cy="1116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799113"/>
            <a:ext cx="9232923" cy="4893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 (herhaling vanaf hier)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9A06F7-0FB4-6FEE-E356-CB215DB2FF4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036" y="0"/>
            <a:ext cx="1965964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71" r:id="rId4"/>
    <p:sldLayoutId id="2147483672" r:id="rId5"/>
    <p:sldLayoutId id="2147483673" r:id="rId6"/>
    <p:sldLayoutId id="2147483676" r:id="rId7"/>
    <p:sldLayoutId id="2147483677" r:id="rId8"/>
    <p:sldLayoutId id="2147483674" r:id="rId9"/>
    <p:sldLayoutId id="2147483675" r:id="rId10"/>
    <p:sldLayoutId id="2147483668" r:id="rId11"/>
    <p:sldLayoutId id="2147483669" r:id="rId12"/>
    <p:sldLayoutId id="2147483670" r:id="rId13"/>
    <p:sldLayoutId id="2147483654" r:id="rId14"/>
    <p:sldLayoutId id="2147483655" r:id="rId15"/>
    <p:sldLayoutId id="2147483678" r:id="rId16"/>
    <p:sldLayoutId id="2147483679" r:id="rId17"/>
  </p:sldLayoutIdLst>
  <p:hf sldNum="0" hdr="0" ftr="0" dt="0"/>
  <p:txStyles>
    <p:titleStyle>
      <a:lvl1pPr algn="l" defTabSz="914400" rtl="0" eaLnBrk="1" latinLnBrk="0" hangingPunct="1">
        <a:lnSpc>
          <a:spcPct val="55000"/>
        </a:lnSpc>
        <a:spcBef>
          <a:spcPct val="0"/>
        </a:spcBef>
        <a:buNone/>
        <a:defRPr sz="6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b="1" kern="1200" spc="-150" baseline="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7pPr>
      <a:lvl8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33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8991"/>
            <a:ext cx="9232923" cy="1116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799113"/>
            <a:ext cx="9232923" cy="4893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 (herhaling vanaf hier)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9A06F7-0FB4-6FEE-E356-CB215DB2FF4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036" y="0"/>
            <a:ext cx="1965964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9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sldNum="0" hdr="0" ftr="0" dt="0"/>
  <p:txStyles>
    <p:titleStyle>
      <a:lvl1pPr algn="l" defTabSz="914400" rtl="0" eaLnBrk="1" latinLnBrk="0" hangingPunct="1">
        <a:lnSpc>
          <a:spcPct val="55000"/>
        </a:lnSpc>
        <a:spcBef>
          <a:spcPct val="0"/>
        </a:spcBef>
        <a:buNone/>
        <a:defRPr sz="6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b="1" kern="1200" spc="-150" baseline="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7pPr>
      <a:lvl8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65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8991"/>
            <a:ext cx="9232923" cy="1116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799113"/>
            <a:ext cx="9232923" cy="4893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 (herhaling vanaf hier)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9A06F7-0FB4-6FEE-E356-CB215DB2FF4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036" y="0"/>
            <a:ext cx="1965964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hf sldNum="0" hdr="0" ftr="0" dt="0"/>
  <p:txStyles>
    <p:titleStyle>
      <a:lvl1pPr algn="l" defTabSz="914400" rtl="0" eaLnBrk="1" latinLnBrk="0" hangingPunct="1">
        <a:lnSpc>
          <a:spcPct val="55000"/>
        </a:lnSpc>
        <a:spcBef>
          <a:spcPct val="0"/>
        </a:spcBef>
        <a:buNone/>
        <a:defRPr sz="6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b="1" kern="1200" spc="-150" baseline="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7pPr>
      <a:lvl8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8991"/>
            <a:ext cx="9232923" cy="1116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799113"/>
            <a:ext cx="9232923" cy="4893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 (herhaling vanaf hier)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9A06F7-0FB4-6FEE-E356-CB215DB2FF4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036" y="0"/>
            <a:ext cx="1965964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</p:sldLayoutIdLst>
  <p:hf sldNum="0" hdr="0" ftr="0" dt="0"/>
  <p:txStyles>
    <p:titleStyle>
      <a:lvl1pPr algn="l" defTabSz="914400" rtl="0" eaLnBrk="1" latinLnBrk="0" hangingPunct="1">
        <a:lnSpc>
          <a:spcPct val="55000"/>
        </a:lnSpc>
        <a:spcBef>
          <a:spcPct val="0"/>
        </a:spcBef>
        <a:buNone/>
        <a:defRPr sz="6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b="1" kern="1200" spc="-150" baseline="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7pPr>
      <a:lvl8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8991"/>
            <a:ext cx="9232923" cy="1116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799113"/>
            <a:ext cx="9232923" cy="4893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 (herhaling vanaf hier)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9A06F7-0FB4-6FEE-E356-CB215DB2FF4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036" y="0"/>
            <a:ext cx="1965964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</p:sldLayoutIdLst>
  <p:hf sldNum="0" hdr="0" ftr="0" dt="0"/>
  <p:txStyles>
    <p:titleStyle>
      <a:lvl1pPr algn="l" defTabSz="914400" rtl="0" eaLnBrk="1" latinLnBrk="0" hangingPunct="1">
        <a:lnSpc>
          <a:spcPct val="55000"/>
        </a:lnSpc>
        <a:spcBef>
          <a:spcPct val="0"/>
        </a:spcBef>
        <a:buNone/>
        <a:defRPr sz="6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b="1" kern="1200" spc="-150" baseline="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7pPr>
      <a:lvl8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E2F46-7CC9-431A-A06D-A5B86D21E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241" y="3657135"/>
            <a:ext cx="11213518" cy="2767159"/>
          </a:xfrm>
        </p:spPr>
        <p:txBody>
          <a:bodyPr anchor="t">
            <a:normAutofit/>
          </a:bodyPr>
          <a:lstStyle/>
          <a:p>
            <a:pPr algn="ctr"/>
            <a:r>
              <a:rPr lang="nl-NL" sz="6600" dirty="0"/>
              <a:t>Financiering van je verduurzaming</a:t>
            </a:r>
            <a:br>
              <a:rPr lang="nl-NL" sz="6600" dirty="0"/>
            </a:br>
            <a:br>
              <a:rPr lang="nl-NL" sz="6600" dirty="0"/>
            </a:br>
            <a:endParaRPr lang="nl-NL" sz="53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9E63A7-2B75-9A3C-29E0-5242C244F186}"/>
              </a:ext>
            </a:extLst>
          </p:cNvPr>
          <p:cNvSpPr txBox="1"/>
          <p:nvPr/>
        </p:nvSpPr>
        <p:spPr>
          <a:xfrm>
            <a:off x="1" y="4625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3214"/>
                </a:solidFill>
                <a:effectLst/>
                <a:uLnTx/>
                <a:uFillTx/>
                <a:latin typeface="Maison Neue"/>
                <a:ea typeface="+mn-ea"/>
                <a:cs typeface="+mn-cs"/>
              </a:rPr>
              <a:t>Marcha Postema &amp; Clara Fricke- Bartels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3214"/>
                </a:solidFill>
                <a:effectLst/>
                <a:uLnTx/>
                <a:uFillTx/>
                <a:latin typeface="Maison Neue"/>
                <a:ea typeface="+mn-ea"/>
                <a:cs typeface="+mn-cs"/>
              </a:rPr>
              <a:t>Gemeente Groningen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0D11E2FF-33B3-5FDB-CD33-D3E30C0AD64F}"/>
              </a:ext>
            </a:extLst>
          </p:cNvPr>
          <p:cNvGrpSpPr/>
          <p:nvPr/>
        </p:nvGrpSpPr>
        <p:grpSpPr>
          <a:xfrm>
            <a:off x="4405568" y="595090"/>
            <a:ext cx="5420412" cy="2978872"/>
            <a:chOff x="3408040" y="2493505"/>
            <a:chExt cx="5420412" cy="2978872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E0EE9356-B1A9-71B9-6B19-533008DA02E8}"/>
                </a:ext>
              </a:extLst>
            </p:cNvPr>
            <p:cNvSpPr/>
            <p:nvPr/>
          </p:nvSpPr>
          <p:spPr>
            <a:xfrm>
              <a:off x="3532910" y="2673928"/>
              <a:ext cx="2105891" cy="22536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son Neue"/>
                <a:ea typeface="+mn-ea"/>
                <a:cs typeface="+mn-cs"/>
              </a:endParaRP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C4AEC7F7-F27A-4827-7613-AA4D1EBB59A7}"/>
                </a:ext>
              </a:extLst>
            </p:cNvPr>
            <p:cNvSpPr/>
            <p:nvPr/>
          </p:nvSpPr>
          <p:spPr>
            <a:xfrm>
              <a:off x="3602180" y="2715490"/>
              <a:ext cx="2105891" cy="22536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son Neue"/>
                <a:ea typeface="+mn-ea"/>
                <a:cs typeface="+mn-cs"/>
              </a:endParaRPr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74C92E5C-951B-EA80-38E3-F7B1A65CC1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8040" y="2493505"/>
              <a:ext cx="5420412" cy="2978872"/>
            </a:xfrm>
            <a:prstGeom prst="rect">
              <a:avLst/>
            </a:prstGeom>
          </p:spPr>
        </p:pic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id="{00D2D990-9777-50DB-5CBC-C0D0DA380039}"/>
              </a:ext>
            </a:extLst>
          </p:cNvPr>
          <p:cNvSpPr/>
          <p:nvPr/>
        </p:nvSpPr>
        <p:spPr>
          <a:xfrm>
            <a:off x="4260915" y="3052608"/>
            <a:ext cx="678730" cy="6045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11EB86D-4A97-6C92-8E8E-294592E905F2}"/>
              </a:ext>
            </a:extLst>
          </p:cNvPr>
          <p:cNvSpPr/>
          <p:nvPr/>
        </p:nvSpPr>
        <p:spPr>
          <a:xfrm>
            <a:off x="10163455" y="320866"/>
            <a:ext cx="1808585" cy="961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48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7476D89B-0531-71C9-D269-7EE85BCC9086}"/>
              </a:ext>
            </a:extLst>
          </p:cNvPr>
          <p:cNvSpPr/>
          <p:nvPr/>
        </p:nvSpPr>
        <p:spPr>
          <a:xfrm>
            <a:off x="9432176" y="187287"/>
            <a:ext cx="2499091" cy="1123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68BA2F3A-471E-38AE-B775-4897FA1065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211" y="0"/>
            <a:ext cx="708279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BD43EE0-623E-D9A0-B378-E7B6C7AB6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bedankt</a:t>
            </a:r>
          </a:p>
        </p:txBody>
      </p:sp>
      <p:pic>
        <p:nvPicPr>
          <p:cNvPr id="15" name="Afbeelding 14" descr="Afbeelding met logo&#10;&#10;Automatisch gegenereerde beschrijving">
            <a:extLst>
              <a:ext uri="{FF2B5EF4-FFF2-40B4-BE49-F238E27FC236}">
                <a16:creationId xmlns:a16="http://schemas.microsoft.com/office/drawing/2014/main" id="{4C30AB9E-0370-8FEB-3E10-EB4F3A9763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207" y="1819685"/>
            <a:ext cx="2497795" cy="918523"/>
          </a:xfrm>
          <a:prstGeom prst="rect">
            <a:avLst/>
          </a:prstGeom>
        </p:spPr>
      </p:pic>
      <p:pic>
        <p:nvPicPr>
          <p:cNvPr id="7" name="Tijdelijke aanduiding voor afbeelding 4">
            <a:extLst>
              <a:ext uri="{FF2B5EF4-FFF2-40B4-BE49-F238E27FC236}">
                <a16:creationId xmlns:a16="http://schemas.microsoft.com/office/drawing/2014/main" id="{2F813A60-CA51-8FDB-57ED-D49F940DD9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61" b="97959" l="4000" r="97818">
                        <a14:foregroundMark x1="69818" y1="34694" x2="14909" y2="16327"/>
                        <a14:foregroundMark x1="14909" y1="16327" x2="12727" y2="20408"/>
                        <a14:foregroundMark x1="65091" y1="59184" x2="7273" y2="59184"/>
                        <a14:foregroundMark x1="78545" y1="8163" x2="6545" y2="5102"/>
                        <a14:foregroundMark x1="77818" y1="7143" x2="77818" y2="69388"/>
                        <a14:foregroundMark x1="79636" y1="5102" x2="26545" y2="3061"/>
                        <a14:foregroundMark x1="53818" y1="82653" x2="94182" y2="74490"/>
                        <a14:foregroundMark x1="83273" y1="15306" x2="97455" y2="24490"/>
                        <a14:foregroundMark x1="84000" y1="21429" x2="90909" y2="84694"/>
                        <a14:foregroundMark x1="94182" y1="91837" x2="38909" y2="83673"/>
                        <a14:foregroundMark x1="97091" y1="94898" x2="8364" y2="97959"/>
                        <a14:foregroundMark x1="98182" y1="24490" x2="94545" y2="23469"/>
                        <a14:foregroundMark x1="97091" y1="22449" x2="94545" y2="21429"/>
                        <a14:foregroundMark x1="92727" y1="32653" x2="89455" y2="63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8829" y="1463728"/>
            <a:ext cx="1131570" cy="401955"/>
          </a:xfrm>
          <a:prstGeom prst="rect">
            <a:avLst/>
          </a:prstGeom>
          <a:noFill/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32ECF325-182C-CA7C-2EAF-2706B31067F9}"/>
              </a:ext>
            </a:extLst>
          </p:cNvPr>
          <p:cNvSpPr/>
          <p:nvPr/>
        </p:nvSpPr>
        <p:spPr>
          <a:xfrm>
            <a:off x="4926330" y="3111841"/>
            <a:ext cx="560070" cy="9343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Tijdelijke aanduiding voor afbeelding 4">
            <a:extLst>
              <a:ext uri="{FF2B5EF4-FFF2-40B4-BE49-F238E27FC236}">
                <a16:creationId xmlns:a16="http://schemas.microsoft.com/office/drawing/2014/main" id="{33C6EFB4-F56F-1E22-E32A-D2C94E89DA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2350" y="3111841"/>
            <a:ext cx="1360170" cy="934380"/>
          </a:xfrm>
          <a:prstGeom prst="rect">
            <a:avLst/>
          </a:prstGeom>
          <a:noFill/>
        </p:spPr>
      </p:pic>
      <p:sp>
        <p:nvSpPr>
          <p:cNvPr id="2" name="Titel 2">
            <a:extLst>
              <a:ext uri="{FF2B5EF4-FFF2-40B4-BE49-F238E27FC236}">
                <a16:creationId xmlns:a16="http://schemas.microsoft.com/office/drawing/2014/main" id="{319D14AB-2DB2-70E2-D06A-73CEEDA6274B}"/>
              </a:ext>
            </a:extLst>
          </p:cNvPr>
          <p:cNvSpPr txBox="1">
            <a:spLocks/>
          </p:cNvSpPr>
          <p:nvPr/>
        </p:nvSpPr>
        <p:spPr>
          <a:xfrm>
            <a:off x="504000" y="1664705"/>
            <a:ext cx="6236165" cy="4127500"/>
          </a:xfrm>
          <a:prstGeom prst="rect">
            <a:avLst/>
          </a:prstGeom>
        </p:spPr>
        <p:txBody>
          <a:bodyPr vert="horz" lIns="0" tIns="288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55000"/>
              </a:lnSpc>
              <a:spcBef>
                <a:spcPct val="0"/>
              </a:spcBef>
              <a:buNone/>
              <a:defRPr sz="1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600" dirty="0"/>
              <a:t>Vragen of opmerkingen: </a:t>
            </a:r>
            <a:br>
              <a:rPr lang="nl-NL" sz="2600" dirty="0"/>
            </a:br>
            <a:br>
              <a:rPr lang="nl-NL" sz="2600" dirty="0"/>
            </a:br>
            <a:r>
              <a:rPr lang="nl-NL" sz="2600" dirty="0"/>
              <a:t>beijum@duurzaamgroningen.nl</a:t>
            </a:r>
          </a:p>
        </p:txBody>
      </p:sp>
    </p:spTree>
    <p:extLst>
      <p:ext uri="{BB962C8B-B14F-4D97-AF65-F5344CB8AC3E}">
        <p14:creationId xmlns:p14="http://schemas.microsoft.com/office/powerpoint/2010/main" val="100436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AC1BC9C-1DF7-3267-1D31-A06189F2759F}"/>
              </a:ext>
            </a:extLst>
          </p:cNvPr>
          <p:cNvSpPr/>
          <p:nvPr/>
        </p:nvSpPr>
        <p:spPr>
          <a:xfrm>
            <a:off x="8214051" y="-75414"/>
            <a:ext cx="4813792" cy="720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98E289-C68F-35A1-214F-C1C23C791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859" y="1412926"/>
            <a:ext cx="7031934" cy="1357544"/>
          </a:xfrm>
        </p:spPr>
        <p:txBody>
          <a:bodyPr/>
          <a:lstStyle/>
          <a:p>
            <a:pPr algn="ctr"/>
            <a:r>
              <a:rPr lang="nl-NL" sz="4400" dirty="0"/>
              <a:t>Wat is voor jou de beste keuze?</a:t>
            </a:r>
            <a:br>
              <a:rPr lang="nl-NL" sz="6000" dirty="0"/>
            </a:br>
            <a:endParaRPr lang="nl-NL" sz="72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199E64D-C2F7-14F7-80ED-9D3E9D183C68}"/>
              </a:ext>
            </a:extLst>
          </p:cNvPr>
          <p:cNvSpPr txBox="1"/>
          <p:nvPr/>
        </p:nvSpPr>
        <p:spPr>
          <a:xfrm>
            <a:off x="1143081" y="3963931"/>
            <a:ext cx="4268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all" spc="0" normalizeH="0" baseline="0" noProof="0" dirty="0">
                <a:ln>
                  <a:noFill/>
                </a:ln>
                <a:solidFill>
                  <a:srgbClr val="003214"/>
                </a:solidFill>
                <a:effectLst/>
                <a:uLnTx/>
                <a:uFillTx/>
                <a:latin typeface="Founders Grotesk X-Cond Bold"/>
                <a:ea typeface="+mn-ea"/>
                <a:cs typeface="+mn-cs"/>
              </a:rPr>
              <a:t>Subsidies?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AB98DBC-B562-D36B-ADA6-6D97E1B8218F}"/>
              </a:ext>
            </a:extLst>
          </p:cNvPr>
          <p:cNvSpPr txBox="1"/>
          <p:nvPr/>
        </p:nvSpPr>
        <p:spPr>
          <a:xfrm>
            <a:off x="4150118" y="3235061"/>
            <a:ext cx="404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all" spc="0" normalizeH="0" baseline="0" noProof="0" dirty="0">
                <a:ln>
                  <a:noFill/>
                </a:ln>
                <a:solidFill>
                  <a:srgbClr val="003214"/>
                </a:solidFill>
                <a:effectLst/>
                <a:uLnTx/>
                <a:uFillTx/>
                <a:latin typeface="Founders Grotesk X-Cond Bold"/>
                <a:ea typeface="+mn-ea"/>
                <a:cs typeface="+mn-cs"/>
              </a:rPr>
              <a:t>Spaargeld?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47427D8-105F-5F82-DFF3-A23DB8AE4CEA}"/>
              </a:ext>
            </a:extLst>
          </p:cNvPr>
          <p:cNvSpPr txBox="1"/>
          <p:nvPr/>
        </p:nvSpPr>
        <p:spPr>
          <a:xfrm>
            <a:off x="527836" y="2704714"/>
            <a:ext cx="3827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all" spc="0" normalizeH="0" baseline="0" noProof="0" dirty="0">
                <a:ln>
                  <a:noFill/>
                </a:ln>
                <a:solidFill>
                  <a:srgbClr val="003214"/>
                </a:solidFill>
                <a:effectLst/>
                <a:uLnTx/>
                <a:uFillTx/>
                <a:latin typeface="Founders Grotesk X-Cond Bold"/>
                <a:ea typeface="+mn-ea"/>
                <a:cs typeface="+mn-cs"/>
              </a:rPr>
              <a:t>Hypotheek?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CE98E61-B3CB-72EF-F455-E2C5F4DF043C}"/>
              </a:ext>
            </a:extLst>
          </p:cNvPr>
          <p:cNvSpPr txBox="1"/>
          <p:nvPr/>
        </p:nvSpPr>
        <p:spPr>
          <a:xfrm>
            <a:off x="4489140" y="4715316"/>
            <a:ext cx="2774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all" spc="0" normalizeH="0" baseline="0" noProof="0" dirty="0">
                <a:ln>
                  <a:noFill/>
                </a:ln>
                <a:solidFill>
                  <a:srgbClr val="003214"/>
                </a:solidFill>
                <a:effectLst/>
                <a:uLnTx/>
                <a:uFillTx/>
                <a:latin typeface="Founders Grotesk X-Cond Bold"/>
                <a:ea typeface="+mn-ea"/>
                <a:cs typeface="+mn-cs"/>
              </a:rPr>
              <a:t>Lening?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336991-78B3-F697-EABC-F2F205D2BF74}"/>
              </a:ext>
            </a:extLst>
          </p:cNvPr>
          <p:cNvSpPr txBox="1"/>
          <p:nvPr/>
        </p:nvSpPr>
        <p:spPr>
          <a:xfrm>
            <a:off x="354337" y="186661"/>
            <a:ext cx="774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all" spc="0" normalizeH="0" baseline="0" noProof="0" dirty="0">
                <a:ln>
                  <a:noFill/>
                </a:ln>
                <a:solidFill>
                  <a:srgbClr val="003214"/>
                </a:solidFill>
                <a:effectLst/>
                <a:uLnTx/>
                <a:uFillTx/>
                <a:latin typeface="Founders Grotesk X-Cond Bold"/>
                <a:ea typeface="+mn-ea"/>
                <a:cs typeface="+mn-cs"/>
              </a:rPr>
              <a:t>Financiering van je verduurzaming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3214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52522F-F3F8-E97D-6349-B04ED8091E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9046" y="740659"/>
            <a:ext cx="4290015" cy="5624965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9149D925-E7E2-2E72-3E05-20F00AD5321C}"/>
              </a:ext>
            </a:extLst>
          </p:cNvPr>
          <p:cNvSpPr/>
          <p:nvPr/>
        </p:nvSpPr>
        <p:spPr>
          <a:xfrm>
            <a:off x="8214051" y="3235061"/>
            <a:ext cx="618864" cy="875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F8FD806-AD04-04C9-8A94-115AA8AC42DA}"/>
              </a:ext>
            </a:extLst>
          </p:cNvPr>
          <p:cNvSpPr/>
          <p:nvPr/>
        </p:nvSpPr>
        <p:spPr>
          <a:xfrm>
            <a:off x="8199070" y="1809946"/>
            <a:ext cx="454736" cy="1539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1199AC5-84B8-987D-349A-787DE60C3C16}"/>
              </a:ext>
            </a:extLst>
          </p:cNvPr>
          <p:cNvSpPr/>
          <p:nvPr/>
        </p:nvSpPr>
        <p:spPr>
          <a:xfrm>
            <a:off x="8762294" y="1704470"/>
            <a:ext cx="655769" cy="875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9FB71B2-06EF-C280-85A9-531E89CED11C}"/>
              </a:ext>
            </a:extLst>
          </p:cNvPr>
          <p:cNvSpPr/>
          <p:nvPr/>
        </p:nvSpPr>
        <p:spPr>
          <a:xfrm>
            <a:off x="8726427" y="740658"/>
            <a:ext cx="1190571" cy="138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34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8" grpId="0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37FD1-EC8F-60F1-685E-5C9569444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Subsidies</a:t>
            </a:r>
            <a:br>
              <a:rPr lang="nl-NL" dirty="0"/>
            </a:br>
            <a:r>
              <a:rPr lang="nl-NL" sz="6000" dirty="0"/>
              <a:t>voor woningeigenaren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FF2F14-31EC-C4FA-0CC6-FE5F540D0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783C2D0-212C-A287-2C45-35CD33F0E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1" name="Afbeelding 10" descr="Afbeelding met buitenshuis, kleding, persoon, hemel&#10;&#10;Automatisch gegenereerde beschrijving">
            <a:extLst>
              <a:ext uri="{FF2B5EF4-FFF2-40B4-BE49-F238E27FC236}">
                <a16:creationId xmlns:a16="http://schemas.microsoft.com/office/drawing/2014/main" id="{6B0BF7B7-E666-10C6-E704-9088D81B3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229" y="0"/>
            <a:ext cx="7355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3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D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326066B-041A-5076-237A-3BAAC5144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11490204" cy="4892400"/>
          </a:xfrm>
        </p:spPr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0F0C0B"/>
                </a:solidFill>
                <a:effectLst/>
                <a:latin typeface="Roboto" panose="02000000000000000000" pitchFamily="2" charset="0"/>
              </a:rPr>
              <a:t>Subsidie Verduurzaming en Verbetering Groningen </a:t>
            </a:r>
            <a:r>
              <a:rPr lang="nl-NL" dirty="0">
                <a:solidFill>
                  <a:srgbClr val="0F0C0B"/>
                </a:solidFill>
                <a:latin typeface="Roboto" panose="02000000000000000000" pitchFamily="2" charset="0"/>
              </a:rPr>
              <a:t>€ 10.000 </a:t>
            </a:r>
            <a:r>
              <a:rPr lang="nl-NL" b="0" i="0" dirty="0">
                <a:solidFill>
                  <a:srgbClr val="0F0C0B"/>
                </a:solidFill>
                <a:effectLst/>
                <a:latin typeface="Roboto" panose="02000000000000000000" pitchFamily="2" charset="0"/>
              </a:rPr>
              <a:t>– SNN</a:t>
            </a:r>
          </a:p>
          <a:p>
            <a:pPr lvl="1"/>
            <a:r>
              <a:rPr lang="nl-NL" b="0" i="0" dirty="0">
                <a:solidFill>
                  <a:srgbClr val="0F0C0B"/>
                </a:solidFill>
                <a:effectLst/>
                <a:latin typeface="Roboto" panose="02000000000000000000" pitchFamily="2" charset="0"/>
              </a:rPr>
              <a:t>Postcodegebied </a:t>
            </a:r>
          </a:p>
          <a:p>
            <a:pPr marL="270000" lvl="1" indent="0">
              <a:buNone/>
            </a:pPr>
            <a:endParaRPr lang="nl-NL" b="0" i="0" dirty="0">
              <a:solidFill>
                <a:srgbClr val="0F0C0B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F0C0B"/>
                </a:solidFill>
                <a:latin typeface="Roboto" panose="02000000000000000000" pitchFamily="2" charset="0"/>
              </a:rPr>
              <a:t>Subsidie Waardevermeerdering € 4.000 – SNN</a:t>
            </a:r>
          </a:p>
          <a:p>
            <a:pPr lvl="1"/>
            <a:r>
              <a:rPr lang="nl-NL" dirty="0">
                <a:solidFill>
                  <a:srgbClr val="0F0C0B"/>
                </a:solidFill>
                <a:latin typeface="Roboto" panose="02000000000000000000" pitchFamily="2" charset="0"/>
              </a:rPr>
              <a:t>Aardbevindschade € 1.000 of hoger</a:t>
            </a:r>
          </a:p>
          <a:p>
            <a:endParaRPr lang="nl-NL" dirty="0">
              <a:solidFill>
                <a:srgbClr val="0F0C0B"/>
              </a:solidFill>
              <a:latin typeface="Roboto" panose="02000000000000000000" pitchFamily="2" charset="0"/>
            </a:endParaRPr>
          </a:p>
          <a:p>
            <a:endParaRPr lang="nl-NL" dirty="0">
              <a:solidFill>
                <a:srgbClr val="0F0C0B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F0C0B"/>
                </a:solidFill>
                <a:latin typeface="Roboto" panose="02000000000000000000" pitchFamily="2" charset="0"/>
              </a:rPr>
              <a:t>Subsidie ISDE – RVO</a:t>
            </a:r>
          </a:p>
          <a:p>
            <a:pPr lvl="1"/>
            <a:r>
              <a:rPr lang="nl-NL" dirty="0">
                <a:solidFill>
                  <a:srgbClr val="0F0C0B"/>
                </a:solidFill>
                <a:latin typeface="Roboto" panose="02000000000000000000" pitchFamily="2" charset="0"/>
              </a:rPr>
              <a:t>Subsidiehoogte</a:t>
            </a:r>
          </a:p>
          <a:p>
            <a:pPr lvl="1"/>
            <a:r>
              <a:rPr lang="nl-NL" dirty="0">
                <a:solidFill>
                  <a:srgbClr val="0F0C0B"/>
                </a:solidFill>
                <a:latin typeface="Roboto" panose="02000000000000000000" pitchFamily="2" charset="0"/>
              </a:rPr>
              <a:t>Achteraf</a:t>
            </a:r>
          </a:p>
          <a:p>
            <a:pPr lvl="1"/>
            <a:r>
              <a:rPr lang="nl-NL" dirty="0">
                <a:solidFill>
                  <a:srgbClr val="0F0C0B"/>
                </a:solidFill>
                <a:latin typeface="Roboto" panose="02000000000000000000" pitchFamily="2" charset="0"/>
              </a:rPr>
              <a:t>Meer voorwaarden zoals: RD-waarde, meldcodes, minimale m², eenmalig glasisolatie</a:t>
            </a:r>
          </a:p>
          <a:p>
            <a:pPr lvl="1"/>
            <a:endParaRPr lang="nl-NL" dirty="0">
              <a:solidFill>
                <a:srgbClr val="0F0C0B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F0C0B"/>
                </a:solidFill>
                <a:latin typeface="Roboto" panose="02000000000000000000" pitchFamily="2" charset="0"/>
              </a:rPr>
              <a:t>Subsidies combineren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F9C807-2A10-6A62-D737-767C886C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Subsidies voor woningeigenaren</a:t>
            </a:r>
          </a:p>
        </p:txBody>
      </p:sp>
    </p:spTree>
    <p:extLst>
      <p:ext uri="{BB962C8B-B14F-4D97-AF65-F5344CB8AC3E}">
        <p14:creationId xmlns:p14="http://schemas.microsoft.com/office/powerpoint/2010/main" val="241541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0CE77F9-0D01-CCF6-6388-3BA4F01E0AE3}"/>
              </a:ext>
            </a:extLst>
          </p:cNvPr>
          <p:cNvSpPr/>
          <p:nvPr/>
        </p:nvSpPr>
        <p:spPr>
          <a:xfrm>
            <a:off x="6326788" y="4991493"/>
            <a:ext cx="5863771" cy="1895616"/>
          </a:xfrm>
          <a:prstGeom prst="rect">
            <a:avLst/>
          </a:prstGeom>
          <a:solidFill>
            <a:srgbClr val="19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0C7D3-9060-DFD9-100A-52EC424E0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03897"/>
            <a:ext cx="5592000" cy="2233825"/>
          </a:xfrm>
        </p:spPr>
        <p:txBody>
          <a:bodyPr/>
          <a:lstStyle/>
          <a:p>
            <a:r>
              <a:rPr lang="nl-NL" dirty="0"/>
              <a:t>Leningen </a:t>
            </a:r>
            <a:br>
              <a:rPr lang="nl-NL" dirty="0"/>
            </a:br>
            <a:r>
              <a:rPr lang="nl-NL" sz="6600" dirty="0"/>
              <a:t>voor woningeigenaren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17A5A2-4B1E-6A4F-EA13-028438594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995530"/>
            <a:ext cx="5359773" cy="24433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Nationaal Warmtefonds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Verduurzamingslening </a:t>
            </a:r>
            <a:br>
              <a:rPr lang="nl-NL" dirty="0"/>
            </a:br>
            <a:r>
              <a:rPr lang="nl-NL" dirty="0"/>
              <a:t>gemeente Groningen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026" name="Picture 2" descr="Energiebespaarlening bij Warmtefonds | Gemeente Harlingen">
            <a:extLst>
              <a:ext uri="{FF2B5EF4-FFF2-40B4-BE49-F238E27FC236}">
                <a16:creationId xmlns:a16="http://schemas.microsoft.com/office/drawing/2014/main" id="{1C78E628-F08B-E195-90AF-F480D54B8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564" y="3839272"/>
            <a:ext cx="4017818" cy="30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nergiebespaarlening bij Warmtefonds | Gemeente Harlingen">
            <a:extLst>
              <a:ext uri="{FF2B5EF4-FFF2-40B4-BE49-F238E27FC236}">
                <a16:creationId xmlns:a16="http://schemas.microsoft.com/office/drawing/2014/main" id="{365AEDA6-32D6-A575-97A3-D833CA854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8228" y="-29109"/>
            <a:ext cx="5865213" cy="509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D2ACD0F-9F43-FA92-4F87-D6A85D08B065}"/>
              </a:ext>
            </a:extLst>
          </p:cNvPr>
          <p:cNvSpPr/>
          <p:nvPr/>
        </p:nvSpPr>
        <p:spPr>
          <a:xfrm>
            <a:off x="6328229" y="1791093"/>
            <a:ext cx="1439729" cy="1206631"/>
          </a:xfrm>
          <a:prstGeom prst="rect">
            <a:avLst/>
          </a:prstGeom>
          <a:solidFill>
            <a:srgbClr val="19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19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326066B-041A-5076-237A-3BAAC5144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11490204" cy="489240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De </a:t>
            </a:r>
            <a:r>
              <a:rPr lang="nl-NL" b="1" dirty="0" err="1"/>
              <a:t>Energiebespaarlening</a:t>
            </a:r>
            <a:endParaRPr lang="nl-NL" b="1" dirty="0"/>
          </a:p>
          <a:p>
            <a:pPr lvl="1"/>
            <a:endParaRPr lang="nl-NL" dirty="0"/>
          </a:p>
          <a:p>
            <a:pPr lvl="1"/>
            <a:r>
              <a:rPr lang="nl-NL" dirty="0"/>
              <a:t>Per woning € 1.000 -  € 27.000 </a:t>
            </a:r>
          </a:p>
          <a:p>
            <a:pPr marL="270000" lvl="1" indent="0">
              <a:buNone/>
            </a:pPr>
            <a:endParaRPr lang="nl-NL" dirty="0"/>
          </a:p>
          <a:p>
            <a:pPr lvl="1"/>
            <a:r>
              <a:rPr lang="nl-NL" dirty="0"/>
              <a:t>Lening met lage, vaste rente</a:t>
            </a:r>
          </a:p>
          <a:p>
            <a:pPr lvl="1"/>
            <a:r>
              <a:rPr lang="nl-NL" dirty="0"/>
              <a:t>Gezamenlijk verzamelinkomen tot € 60.000: rente gehele looptijd 0%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Looptijd lening afhankelijk van het bedrag (7, 10, 15 of 20 jaar)</a:t>
            </a:r>
          </a:p>
          <a:p>
            <a:pPr lvl="1"/>
            <a:r>
              <a:rPr lang="nl-NL" dirty="0"/>
              <a:t>Facturen vanuit bouwdepot</a:t>
            </a:r>
          </a:p>
          <a:p>
            <a:pPr lvl="1"/>
            <a:r>
              <a:rPr lang="nl-NL" dirty="0"/>
              <a:t>Vergoedingsvrij aflossen mogelijk</a:t>
            </a:r>
          </a:p>
          <a:p>
            <a:pPr lvl="1"/>
            <a:r>
              <a:rPr lang="nl-NL" dirty="0"/>
              <a:t>Betaalde rente mogelijk aftrekbaar in box 1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F9C807-2A10-6A62-D737-767C886C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Nationaal Warmtefonds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6C4B41-A82A-A43D-4316-13E5020FD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76" y="5906789"/>
            <a:ext cx="11384924" cy="7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326066B-041A-5076-237A-3BAAC5144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11490204" cy="4892400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/>
              <a:t>Energiebespaarlening</a:t>
            </a:r>
            <a:r>
              <a:rPr lang="nl-NL" b="1" dirty="0"/>
              <a:t> met combinatielening</a:t>
            </a:r>
          </a:p>
          <a:p>
            <a:pPr marL="0" indent="0">
              <a:buNone/>
            </a:pPr>
            <a:r>
              <a:rPr lang="nl-NL" dirty="0"/>
              <a:t>Lening voor eigenaar-bewoners zonder voldoende draagkracht</a:t>
            </a:r>
          </a:p>
          <a:p>
            <a:r>
              <a:rPr lang="nl-NL" dirty="0"/>
              <a:t>Per woning € 1.000 - € 10.000</a:t>
            </a:r>
          </a:p>
          <a:p>
            <a:r>
              <a:rPr lang="nl-NL" dirty="0"/>
              <a:t>Rente 0%</a:t>
            </a:r>
          </a:p>
          <a:p>
            <a:r>
              <a:rPr lang="nl-NL" dirty="0"/>
              <a:t>Eerste 5 jaar geen aflossing</a:t>
            </a:r>
          </a:p>
          <a:p>
            <a:r>
              <a:rPr lang="nl-NL" dirty="0"/>
              <a:t>Na 5 jaar </a:t>
            </a:r>
            <a:r>
              <a:rPr lang="nl-NL" dirty="0" err="1"/>
              <a:t>hertoets</a:t>
            </a:r>
            <a:r>
              <a:rPr lang="nl-NL" dirty="0"/>
              <a:t> op draagkracht</a:t>
            </a:r>
          </a:p>
          <a:p>
            <a:endParaRPr lang="nl-NL" dirty="0"/>
          </a:p>
          <a:p>
            <a:r>
              <a:rPr lang="nl-NL" dirty="0"/>
              <a:t>Looptijd 20 jaar</a:t>
            </a:r>
          </a:p>
          <a:p>
            <a:r>
              <a:rPr lang="nl-NL" dirty="0"/>
              <a:t>Geen verkoop woning tijdens looptijd, geen draagkracht: kwijtschelding lening.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F9C807-2A10-6A62-D737-767C886C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Nationaal Warmtefonds</a:t>
            </a:r>
          </a:p>
        </p:txBody>
      </p:sp>
    </p:spTree>
    <p:extLst>
      <p:ext uri="{BB962C8B-B14F-4D97-AF65-F5344CB8AC3E}">
        <p14:creationId xmlns:p14="http://schemas.microsoft.com/office/powerpoint/2010/main" val="16488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326066B-041A-5076-237A-3BAAC5144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11490204" cy="48924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“Iedereen moet mee kunnen doen”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3 soorten leningen voor maximaal € 50.000: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Stimuleringslening</a:t>
            </a:r>
          </a:p>
          <a:p>
            <a:r>
              <a:rPr lang="nl-NL" dirty="0"/>
              <a:t>Verzilverlening</a:t>
            </a:r>
          </a:p>
          <a:p>
            <a:r>
              <a:rPr lang="nl-NL" dirty="0"/>
              <a:t>Maatwerklening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Voorwaarden:</a:t>
            </a:r>
          </a:p>
          <a:p>
            <a:r>
              <a:rPr lang="nl-NL" dirty="0"/>
              <a:t>WOZ-waarde maximaal € 355.000</a:t>
            </a:r>
          </a:p>
          <a:p>
            <a:r>
              <a:rPr lang="nl-NL" dirty="0"/>
              <a:t>Geen financiering via het Nationaal Warmtefonds mogelijk</a:t>
            </a:r>
          </a:p>
          <a:p>
            <a:r>
              <a:rPr lang="nl-NL" dirty="0"/>
              <a:t>Verduurzamingsmaatregelen én maatregelen in het verlengde ervan</a:t>
            </a:r>
          </a:p>
          <a:p>
            <a:r>
              <a:rPr lang="nl-NL" dirty="0"/>
              <a:t>Label B of minimaal 3 labelsprongen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F9C807-2A10-6A62-D737-767C886C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Verduurzamingsleningen gemeente Groningen</a:t>
            </a:r>
          </a:p>
        </p:txBody>
      </p:sp>
    </p:spTree>
    <p:extLst>
      <p:ext uri="{BB962C8B-B14F-4D97-AF65-F5344CB8AC3E}">
        <p14:creationId xmlns:p14="http://schemas.microsoft.com/office/powerpoint/2010/main" val="36337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EF9C807-2A10-6A62-D737-767C886C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 subsidies en leningen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F1D746-22FC-135F-4718-902386096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221" y="1578630"/>
            <a:ext cx="4711557" cy="47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95120"/>
      </p:ext>
    </p:extLst>
  </p:cSld>
  <p:clrMapOvr>
    <a:masterClrMapping/>
  </p:clrMapOvr>
</p:sld>
</file>

<file path=ppt/theme/theme1.xml><?xml version="1.0" encoding="utf-8"?>
<a:theme xmlns:a="http://schemas.openxmlformats.org/drawingml/2006/main" name="Duurzaam Groningen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.potx" id="{55FBEB53-1590-4741-A177-3EC682CA7FD6}" vid="{D3719C0A-8C95-4FD1-9296-66EC2ED13C6B}"/>
    </a:ext>
  </a:extLst>
</a:theme>
</file>

<file path=ppt/theme/theme2.xml><?xml version="1.0" encoding="utf-8"?>
<a:theme xmlns:a="http://schemas.openxmlformats.org/drawingml/2006/main" name="Tips">
  <a:themeElements>
    <a:clrScheme name="DG Tips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00321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.potx" id="{55FBEB53-1590-4741-A177-3EC682CA7FD6}" vid="{C522A09E-8A6A-48B3-9599-FC202C1112FA}"/>
    </a:ext>
  </a:extLst>
</a:theme>
</file>

<file path=ppt/theme/theme3.xml><?xml version="1.0" encoding="utf-8"?>
<a:theme xmlns:a="http://schemas.openxmlformats.org/drawingml/2006/main" name="1_Duurzaam Groningen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.potx" id="{55FBEB53-1590-4741-A177-3EC682CA7FD6}" vid="{D3719C0A-8C95-4FD1-9296-66EC2ED13C6B}"/>
    </a:ext>
  </a:extLst>
</a:theme>
</file>

<file path=ppt/theme/theme4.xml><?xml version="1.0" encoding="utf-8"?>
<a:theme xmlns:a="http://schemas.openxmlformats.org/drawingml/2006/main" name="1_Tips">
  <a:themeElements>
    <a:clrScheme name="DG Tips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00321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  -  Alleen-lezen" id="{BF87051E-33ED-436A-B7F0-72BDC2F202EC}" vid="{7D50CE7A-B265-44B8-B5C7-EEC8378EA41D}"/>
    </a:ext>
  </a:extLst>
</a:theme>
</file>

<file path=ppt/theme/theme5.xml><?xml version="1.0" encoding="utf-8"?>
<a:theme xmlns:a="http://schemas.openxmlformats.org/drawingml/2006/main" name="2_Duurzaam Groningen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  -  Alleen-lezen" id="{BF87051E-33ED-436A-B7F0-72BDC2F202EC}" vid="{F2B0374D-A4F0-466E-946A-F59360D3E98A}"/>
    </a:ext>
  </a:extLst>
</a:theme>
</file>

<file path=ppt/theme/theme6.xml><?xml version="1.0" encoding="utf-8"?>
<a:theme xmlns:a="http://schemas.openxmlformats.org/drawingml/2006/main" name="3_Duurzaam Groningen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  -  Alleen-lezen" id="{BF87051E-33ED-436A-B7F0-72BDC2F202EC}" vid="{F43CF899-8C8C-49DA-A90B-5FF6B89898B8}"/>
    </a:ext>
  </a:extLst>
</a:theme>
</file>

<file path=ppt/theme/theme7.xml><?xml version="1.0" encoding="utf-8"?>
<a:theme xmlns:a="http://schemas.openxmlformats.org/drawingml/2006/main" name="4_Duurzaam Groningen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.potx" id="{B0FACAF1-0925-4E3B-9E75-AC19A9DEDC47}" vid="{5F0DE076-DDD6-40E1-B515-CC908E66D1F4}"/>
    </a:ext>
  </a:extLst>
</a:theme>
</file>

<file path=ppt/theme/theme8.xml><?xml version="1.0" encoding="utf-8"?>
<a:theme xmlns:a="http://schemas.openxmlformats.org/drawingml/2006/main" name="Kantoorthema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Kantoorthema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c1ce4e-4c4d-4293-a185-cdca08fe3b42" xsi:nil="true"/>
    <lcf76f155ced4ddcb4097134ff3c332f xmlns="477f42ca-ed0d-4654-bf42-b52c8cce8b6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3928DE0618942B5BA232BE41C4191" ma:contentTypeVersion="15" ma:contentTypeDescription="Een nieuw document maken." ma:contentTypeScope="" ma:versionID="1da7379f207989655e155c60d351dfe8">
  <xsd:schema xmlns:xsd="http://www.w3.org/2001/XMLSchema" xmlns:xs="http://www.w3.org/2001/XMLSchema" xmlns:p="http://schemas.microsoft.com/office/2006/metadata/properties" xmlns:ns2="477f42ca-ed0d-4654-bf42-b52c8cce8b60" xmlns:ns3="0fc1ce4e-4c4d-4293-a185-cdca08fe3b42" targetNamespace="http://schemas.microsoft.com/office/2006/metadata/properties" ma:root="true" ma:fieldsID="3ff54d1c80231bf0a71cb40659c00861" ns2:_="" ns3:_="">
    <xsd:import namespace="477f42ca-ed0d-4654-bf42-b52c8cce8b60"/>
    <xsd:import namespace="0fc1ce4e-4c4d-4293-a185-cdca08fe3b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f42ca-ed0d-4654-bf42-b52c8cce8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300b39fb-446c-4aa3-a3a9-e45bc3a66e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1ce4e-4c4d-4293-a185-cdca08fe3b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afd55c4-af66-45b0-9a0c-d42ecfe12199}" ma:internalName="TaxCatchAll" ma:showField="CatchAllData" ma:web="0fc1ce4e-4c4d-4293-a185-cdca08fe3b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DD962F-FDD8-426D-8FCF-0EE78BBC9E6A}">
  <ds:schemaRefs>
    <ds:schemaRef ds:uri="23c7a637-5bd3-4202-aa87-26309051a924"/>
    <ds:schemaRef ds:uri="http://schemas.microsoft.com/office/2006/documentManagement/types"/>
    <ds:schemaRef ds:uri="bd1a4e06-d6a3-4a4c-bcd6-78c14bfe3200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fc1ce4e-4c4d-4293-a185-cdca08fe3b42"/>
    <ds:schemaRef ds:uri="477f42ca-ed0d-4654-bf42-b52c8cce8b60"/>
  </ds:schemaRefs>
</ds:datastoreItem>
</file>

<file path=customXml/itemProps2.xml><?xml version="1.0" encoding="utf-8"?>
<ds:datastoreItem xmlns:ds="http://schemas.openxmlformats.org/officeDocument/2006/customXml" ds:itemID="{92DA659B-B248-4BFF-8DD8-1DE2F41F7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7f42ca-ed0d-4654-bf42-b52c8cce8b60"/>
    <ds:schemaRef ds:uri="0fc1ce4e-4c4d-4293-a185-cdca08fe3b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5463C0-AC5B-4A8B-93F8-7CD3FE8111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Duurzaam Groningen presentatie (1)</Template>
  <TotalTime>3833</TotalTime>
  <Words>345</Words>
  <Application>Microsoft Office PowerPoint</Application>
  <PresentationFormat>Breedbeeld</PresentationFormat>
  <Paragraphs>77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7</vt:i4>
      </vt:variant>
      <vt:variant>
        <vt:lpstr>Diatitels</vt:lpstr>
      </vt:variant>
      <vt:variant>
        <vt:i4>10</vt:i4>
      </vt:variant>
    </vt:vector>
  </HeadingPairs>
  <TitlesOfParts>
    <vt:vector size="23" baseType="lpstr">
      <vt:lpstr>Maison Neue</vt:lpstr>
      <vt:lpstr>Founders Grotesk X-Cond Bold</vt:lpstr>
      <vt:lpstr>Calibri Light</vt:lpstr>
      <vt:lpstr>Arial</vt:lpstr>
      <vt:lpstr>Roboto</vt:lpstr>
      <vt:lpstr>Calibri</vt:lpstr>
      <vt:lpstr>Duurzaam Groningen</vt:lpstr>
      <vt:lpstr>Tips</vt:lpstr>
      <vt:lpstr>1_Duurzaam Groningen</vt:lpstr>
      <vt:lpstr>1_Tips</vt:lpstr>
      <vt:lpstr>2_Duurzaam Groningen</vt:lpstr>
      <vt:lpstr>3_Duurzaam Groningen</vt:lpstr>
      <vt:lpstr>4_Duurzaam Groningen</vt:lpstr>
      <vt:lpstr>Financiering van je verduurzaming  </vt:lpstr>
      <vt:lpstr>Wat is voor jou de beste keuze? </vt:lpstr>
      <vt:lpstr>Subsidies voor woningeigenaren</vt:lpstr>
      <vt:lpstr>Subsidies voor woningeigenaren</vt:lpstr>
      <vt:lpstr>Leningen  voor woningeigenaren</vt:lpstr>
      <vt:lpstr>Nationaal Warmtefonds</vt:lpstr>
      <vt:lpstr>Nationaal Warmtefonds</vt:lpstr>
      <vt:lpstr>Verduurzamingsleningen gemeente Groningen</vt:lpstr>
      <vt:lpstr>Overzicht subsidies en leningen</vt:lpstr>
      <vt:lpstr>bedankt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Aline Bus</dc:creator>
  <cp:lastModifiedBy>Jan-Willem Brontsema</cp:lastModifiedBy>
  <cp:revision>62</cp:revision>
  <dcterms:created xsi:type="dcterms:W3CDTF">2022-10-25T13:11:18Z</dcterms:created>
  <dcterms:modified xsi:type="dcterms:W3CDTF">2023-11-27T10:19:43Z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0x0101001843928DE0618942B5BA232BE41C4191</vt:lpwstr>
  </property>
</Properties>
</file>